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0509"/>
  </p:normalViewPr>
  <p:slideViewPr>
    <p:cSldViewPr snapToGrid="0" snapToObjects="1">
      <p:cViewPr varScale="1">
        <p:scale>
          <a:sx n="114" d="100"/>
          <a:sy n="114" d="100"/>
        </p:scale>
        <p:origin x="71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2C7175-0AB1-B94D-80C2-009DF3FE2E71}" type="datetimeFigureOut">
              <a:rPr kumimoji="1" lang="zh-CN" altLang="en-US" smtClean="0"/>
              <a:t>2021/12/27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085FF2-32F9-964B-A924-93F5B8F2E0CB}" type="slidenum">
              <a:rPr kumimoji="1" lang="zh-CN" altLang="en-US" smtClean="0"/>
              <a:t>‹#›</a:t>
            </a:fld>
            <a:endParaRPr kumimoji="1" lang="zh-CN" altLang="en-US"/>
          </a:p>
        </p:txBody>
      </p:sp>
    </p:spTree>
    <p:extLst>
      <p:ext uri="{BB962C8B-B14F-4D97-AF65-F5344CB8AC3E}">
        <p14:creationId xmlns:p14="http://schemas.microsoft.com/office/powerpoint/2010/main" val="3322287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其中关系既有来自</a:t>
            </a:r>
            <a:r>
              <a:rPr kumimoji="1" lang="en-US" altLang="zh-CN" dirty="0" err="1"/>
              <a:t>OpenIE</a:t>
            </a:r>
            <a:r>
              <a:rPr kumimoji="1" lang="zh-CN" altLang="en-US" dirty="0"/>
              <a:t>的关系，也有来自</a:t>
            </a:r>
            <a:r>
              <a:rPr kumimoji="1" lang="en-US" altLang="zh-CN" dirty="0"/>
              <a:t>KB</a:t>
            </a:r>
            <a:r>
              <a:rPr kumimoji="1" lang="zh-CN" altLang="en-US" dirty="0"/>
              <a:t>的关系</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4</a:t>
            </a:fld>
            <a:endParaRPr kumimoji="1" lang="zh-CN" altLang="en-US"/>
          </a:p>
        </p:txBody>
      </p:sp>
    </p:spTree>
    <p:extLst>
      <p:ext uri="{BB962C8B-B14F-4D97-AF65-F5344CB8AC3E}">
        <p14:creationId xmlns:p14="http://schemas.microsoft.com/office/powerpoint/2010/main" val="2426697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其中</a:t>
            </a:r>
            <a:r>
              <a:rPr kumimoji="1" lang="en-US" altLang="zh-CN" dirty="0"/>
              <a:t>K(s,.)</a:t>
            </a:r>
            <a:r>
              <a:rPr kumimoji="1" lang="zh-CN" altLang="en-US" dirty="0"/>
              <a:t>为以</a:t>
            </a:r>
            <a:r>
              <a:rPr kumimoji="1" lang="en-US" altLang="zh-CN" dirty="0"/>
              <a:t>s</a:t>
            </a:r>
            <a:r>
              <a:rPr kumimoji="1" lang="zh-CN" altLang="en-US" dirty="0"/>
              <a:t>为头实体，尾实体不为</a:t>
            </a:r>
            <a:r>
              <a:rPr kumimoji="1" lang="en-US" altLang="zh-CN" dirty="0"/>
              <a:t>o</a:t>
            </a:r>
            <a:r>
              <a:rPr kumimoji="1" lang="zh-CN" altLang="en-US" dirty="0"/>
              <a:t>的所有关系</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17</a:t>
            </a:fld>
            <a:endParaRPr kumimoji="1" lang="zh-CN" altLang="en-US"/>
          </a:p>
        </p:txBody>
      </p:sp>
    </p:spTree>
    <p:extLst>
      <p:ext uri="{BB962C8B-B14F-4D97-AF65-F5344CB8AC3E}">
        <p14:creationId xmlns:p14="http://schemas.microsoft.com/office/powerpoint/2010/main" val="32493901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其中</a:t>
            </a:r>
            <a:r>
              <a:rPr kumimoji="1" lang="en-US" altLang="zh-CN" dirty="0"/>
              <a:t>Gamma</a:t>
            </a:r>
            <a:r>
              <a:rPr kumimoji="1" lang="zh-CN" altLang="en-US" dirty="0"/>
              <a:t>为所有预测可能的集合</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19</a:t>
            </a:fld>
            <a:endParaRPr kumimoji="1" lang="zh-CN" altLang="en-US"/>
          </a:p>
        </p:txBody>
      </p:sp>
    </p:spTree>
    <p:extLst>
      <p:ext uri="{BB962C8B-B14F-4D97-AF65-F5344CB8AC3E}">
        <p14:creationId xmlns:p14="http://schemas.microsoft.com/office/powerpoint/2010/main" val="22512099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模型在第二阶段的预测过程中，其它关系的预测是可见的，因此不同实体对之间关系的预测不再是独立的</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20</a:t>
            </a:fld>
            <a:endParaRPr kumimoji="1" lang="zh-CN" altLang="en-US"/>
          </a:p>
        </p:txBody>
      </p:sp>
    </p:spTree>
    <p:extLst>
      <p:ext uri="{BB962C8B-B14F-4D97-AF65-F5344CB8AC3E}">
        <p14:creationId xmlns:p14="http://schemas.microsoft.com/office/powerpoint/2010/main" val="27130918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21</a:t>
            </a:fld>
            <a:endParaRPr kumimoji="1" lang="zh-CN" altLang="en-US"/>
          </a:p>
        </p:txBody>
      </p:sp>
    </p:spTree>
    <p:extLst>
      <p:ext uri="{BB962C8B-B14F-4D97-AF65-F5344CB8AC3E}">
        <p14:creationId xmlns:p14="http://schemas.microsoft.com/office/powerpoint/2010/main" val="22586632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基于数据实例的角度分析关系对齐任务的意义与可行性</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22</a:t>
            </a:fld>
            <a:endParaRPr kumimoji="1" lang="zh-CN" altLang="en-US"/>
          </a:p>
        </p:txBody>
      </p:sp>
    </p:spTree>
    <p:extLst>
      <p:ext uri="{BB962C8B-B14F-4D97-AF65-F5344CB8AC3E}">
        <p14:creationId xmlns:p14="http://schemas.microsoft.com/office/powerpoint/2010/main" val="18715806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23</a:t>
            </a:fld>
            <a:endParaRPr kumimoji="1" lang="zh-CN" altLang="en-US"/>
          </a:p>
        </p:txBody>
      </p:sp>
    </p:spTree>
    <p:extLst>
      <p:ext uri="{BB962C8B-B14F-4D97-AF65-F5344CB8AC3E}">
        <p14:creationId xmlns:p14="http://schemas.microsoft.com/office/powerpoint/2010/main" val="13286247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24</a:t>
            </a:fld>
            <a:endParaRPr kumimoji="1" lang="zh-CN" altLang="en-US"/>
          </a:p>
        </p:txBody>
      </p:sp>
    </p:spTree>
    <p:extLst>
      <p:ext uri="{BB962C8B-B14F-4D97-AF65-F5344CB8AC3E}">
        <p14:creationId xmlns:p14="http://schemas.microsoft.com/office/powerpoint/2010/main" val="37981926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事实上</a:t>
            </a:r>
            <a:r>
              <a:rPr kumimoji="1" lang="en-US" altLang="zh-CN" dirty="0"/>
              <a:t>OTA</a:t>
            </a:r>
            <a:r>
              <a:rPr kumimoji="1" lang="zh-CN" altLang="en-US" dirty="0"/>
              <a:t>很多情况是不成立的，但是相关三元组仍然可以用</a:t>
            </a:r>
            <a:r>
              <a:rPr kumimoji="1" lang="en-US" altLang="zh-CN" dirty="0"/>
              <a:t>KB</a:t>
            </a:r>
            <a:r>
              <a:rPr kumimoji="1" lang="zh-CN" altLang="en-US" dirty="0"/>
              <a:t>中的事实表示出来</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25</a:t>
            </a:fld>
            <a:endParaRPr kumimoji="1" lang="zh-CN" altLang="en-US"/>
          </a:p>
        </p:txBody>
      </p:sp>
    </p:spTree>
    <p:extLst>
      <p:ext uri="{BB962C8B-B14F-4D97-AF65-F5344CB8AC3E}">
        <p14:creationId xmlns:p14="http://schemas.microsoft.com/office/powerpoint/2010/main" val="22036226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26</a:t>
            </a:fld>
            <a:endParaRPr kumimoji="1" lang="zh-CN" altLang="en-US"/>
          </a:p>
        </p:txBody>
      </p:sp>
    </p:spTree>
    <p:extLst>
      <p:ext uri="{BB962C8B-B14F-4D97-AF65-F5344CB8AC3E}">
        <p14:creationId xmlns:p14="http://schemas.microsoft.com/office/powerpoint/2010/main" val="3385881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5</a:t>
            </a:fld>
            <a:endParaRPr kumimoji="1" lang="zh-CN" altLang="en-US"/>
          </a:p>
        </p:txBody>
      </p:sp>
    </p:spTree>
    <p:extLst>
      <p:ext uri="{BB962C8B-B14F-4D97-AF65-F5344CB8AC3E}">
        <p14:creationId xmlns:p14="http://schemas.microsoft.com/office/powerpoint/2010/main" val="526596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此处的</a:t>
            </a:r>
            <a:r>
              <a:rPr kumimoji="1" lang="en-US" altLang="zh-CN" dirty="0"/>
              <a:t>Agg</a:t>
            </a:r>
            <a:r>
              <a:rPr kumimoji="1" lang="zh-CN" altLang="en-US" dirty="0"/>
              <a:t>使用的函数为平均池化函数</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8</a:t>
            </a:fld>
            <a:endParaRPr kumimoji="1" lang="zh-CN" altLang="en-US"/>
          </a:p>
        </p:txBody>
      </p:sp>
    </p:spTree>
    <p:extLst>
      <p:ext uri="{BB962C8B-B14F-4D97-AF65-F5344CB8AC3E}">
        <p14:creationId xmlns:p14="http://schemas.microsoft.com/office/powerpoint/2010/main" val="1725957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err="1"/>
              <a:t>OpenIE</a:t>
            </a:r>
            <a:r>
              <a:rPr kumimoji="1" lang="zh-CN" altLang="en-US" dirty="0"/>
              <a:t>的关系种类很多，但是</a:t>
            </a:r>
            <a:r>
              <a:rPr kumimoji="1" lang="en-US" altLang="zh-CN" dirty="0"/>
              <a:t>KB</a:t>
            </a:r>
            <a:r>
              <a:rPr kumimoji="1" lang="zh-CN" altLang="en-US" dirty="0"/>
              <a:t>的关系种类很少</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9</a:t>
            </a:fld>
            <a:endParaRPr kumimoji="1" lang="zh-CN" altLang="en-US"/>
          </a:p>
        </p:txBody>
      </p:sp>
    </p:spTree>
    <p:extLst>
      <p:ext uri="{BB962C8B-B14F-4D97-AF65-F5344CB8AC3E}">
        <p14:creationId xmlns:p14="http://schemas.microsoft.com/office/powerpoint/2010/main" val="385091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https://</a:t>
            </a:r>
            <a:r>
              <a:rPr kumimoji="1" lang="en" altLang="zh-CN" dirty="0" err="1"/>
              <a:t>blog.csdn.net</a:t>
            </a:r>
            <a:r>
              <a:rPr kumimoji="1" lang="en" altLang="zh-CN" dirty="0"/>
              <a:t>/</a:t>
            </a:r>
            <a:r>
              <a:rPr kumimoji="1" lang="en" altLang="zh-CN" dirty="0" err="1"/>
              <a:t>william_hehe</a:t>
            </a:r>
            <a:r>
              <a:rPr kumimoji="1" lang="en" altLang="zh-CN" dirty="0"/>
              <a:t>/article/details/80006758</a:t>
            </a:r>
            <a:endParaRPr kumimoji="1" lang="zh-CN" altLang="en-US" dirty="0"/>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10</a:t>
            </a:fld>
            <a:endParaRPr kumimoji="1" lang="zh-CN" altLang="en-US"/>
          </a:p>
        </p:txBody>
      </p:sp>
    </p:spTree>
    <p:extLst>
      <p:ext uri="{BB962C8B-B14F-4D97-AF65-F5344CB8AC3E}">
        <p14:creationId xmlns:p14="http://schemas.microsoft.com/office/powerpoint/2010/main" val="6622869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对于依赖解析树中已有的边，赋予权重为</a:t>
            </a:r>
            <a:r>
              <a:rPr kumimoji="1" lang="en-US" altLang="zh-CN" dirty="0"/>
              <a:t>1</a:t>
            </a:r>
            <a:r>
              <a:rPr kumimoji="1" lang="zh-CN" altLang="en-US" dirty="0"/>
              <a:t>，同时，赋予该边的反向边的权值为</a:t>
            </a:r>
            <a:r>
              <a:rPr kumimoji="1" lang="en-US" altLang="zh-CN" dirty="0"/>
              <a:t>0.5</a:t>
            </a:r>
            <a:r>
              <a:rPr kumimoji="1" lang="zh-CN" altLang="en-US" dirty="0"/>
              <a:t>，构建起有向带权图</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11</a:t>
            </a:fld>
            <a:endParaRPr kumimoji="1" lang="zh-CN" altLang="en-US"/>
          </a:p>
        </p:txBody>
      </p:sp>
    </p:spTree>
    <p:extLst>
      <p:ext uri="{BB962C8B-B14F-4D97-AF65-F5344CB8AC3E}">
        <p14:creationId xmlns:p14="http://schemas.microsoft.com/office/powerpoint/2010/main" val="3588897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相关性越强的上下文词，一个实体经由它到达另一个实体的距离就越近</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12</a:t>
            </a:fld>
            <a:endParaRPr kumimoji="1" lang="zh-CN" altLang="en-US"/>
          </a:p>
        </p:txBody>
      </p:sp>
    </p:spTree>
    <p:extLst>
      <p:ext uri="{BB962C8B-B14F-4D97-AF65-F5344CB8AC3E}">
        <p14:creationId xmlns:p14="http://schemas.microsoft.com/office/powerpoint/2010/main" val="4090785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采用了知识嵌入的假设，即知识库中关系的嵌入可以认识是由头实体到尾实体的线性变换</a:t>
            </a:r>
            <a:endParaRPr kumimoji="1" lang="en-US" altLang="zh-CN" dirty="0"/>
          </a:p>
          <a:p>
            <a:endParaRPr kumimoji="1" lang="en-US" altLang="zh-CN" dirty="0"/>
          </a:p>
          <a:p>
            <a:r>
              <a:rPr kumimoji="1" lang="zh-CN" altLang="en-US" dirty="0"/>
              <a:t>对于每个</a:t>
            </a:r>
            <a:r>
              <a:rPr kumimoji="1" lang="en-US" altLang="zh-CN" dirty="0"/>
              <a:t>KB</a:t>
            </a:r>
            <a:r>
              <a:rPr kumimoji="1" lang="zh-CN" altLang="en-US" dirty="0"/>
              <a:t>关系，计算和它的加权相似度最大的上下文词的距离，作为关系的得分</a:t>
            </a:r>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13</a:t>
            </a:fld>
            <a:endParaRPr kumimoji="1" lang="zh-CN" altLang="en-US"/>
          </a:p>
        </p:txBody>
      </p:sp>
    </p:spTree>
    <p:extLst>
      <p:ext uri="{BB962C8B-B14F-4D97-AF65-F5344CB8AC3E}">
        <p14:creationId xmlns:p14="http://schemas.microsoft.com/office/powerpoint/2010/main" val="3415208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UW</a:t>
            </a:r>
            <a:r>
              <a:rPr kumimoji="1" lang="zh-CN" altLang="en-US" dirty="0"/>
              <a:t>一行使用的方法为</a:t>
            </a:r>
            <a:r>
              <a:rPr kumimoji="1" lang="en-US" altLang="zh-CN" dirty="0" err="1"/>
              <a:t>OpenIE</a:t>
            </a:r>
            <a:endParaRPr kumimoji="1" lang="en-US" altLang="zh-CN" dirty="0"/>
          </a:p>
          <a:p>
            <a:r>
              <a:rPr kumimoji="1" lang="en-US" altLang="zh-CN" dirty="0"/>
              <a:t>UM</a:t>
            </a:r>
            <a:r>
              <a:rPr kumimoji="1" lang="zh-CN" altLang="en-US" dirty="0"/>
              <a:t>一行使用的方法为</a:t>
            </a:r>
            <a:r>
              <a:rPr kumimoji="1" lang="en-US" altLang="zh-CN" dirty="0"/>
              <a:t>Matrix Factorization</a:t>
            </a:r>
          </a:p>
          <a:p>
            <a:endParaRPr kumimoji="1" lang="zh-CN" altLang="en-US" dirty="0"/>
          </a:p>
        </p:txBody>
      </p:sp>
      <p:sp>
        <p:nvSpPr>
          <p:cNvPr id="4" name="灯片编号占位符 3"/>
          <p:cNvSpPr>
            <a:spLocks noGrp="1"/>
          </p:cNvSpPr>
          <p:nvPr>
            <p:ph type="sldNum" sz="quarter" idx="5"/>
          </p:nvPr>
        </p:nvSpPr>
        <p:spPr/>
        <p:txBody>
          <a:bodyPr/>
          <a:lstStyle/>
          <a:p>
            <a:fld id="{6C085FF2-32F9-964B-A924-93F5B8F2E0CB}" type="slidenum">
              <a:rPr kumimoji="1" lang="zh-CN" altLang="en-US" smtClean="0"/>
              <a:t>14</a:t>
            </a:fld>
            <a:endParaRPr kumimoji="1" lang="zh-CN" altLang="en-US"/>
          </a:p>
        </p:txBody>
      </p:sp>
    </p:spTree>
    <p:extLst>
      <p:ext uri="{BB962C8B-B14F-4D97-AF65-F5344CB8AC3E}">
        <p14:creationId xmlns:p14="http://schemas.microsoft.com/office/powerpoint/2010/main" val="838569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FD3700-3522-6949-A601-98FA7401854B}"/>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69D422E2-1249-204A-9873-407C10A1CD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6A51B119-89C3-B241-83B1-5E9C3CCA30F1}"/>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5" name="页脚占位符 4">
            <a:extLst>
              <a:ext uri="{FF2B5EF4-FFF2-40B4-BE49-F238E27FC236}">
                <a16:creationId xmlns:a16="http://schemas.microsoft.com/office/drawing/2014/main" id="{61657D86-7843-CA49-962A-CFF491A625A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C997B5D-A3C8-2C47-87E7-7F899C65CFD7}"/>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22910699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3AB825-5361-9C4D-8F7C-B7BE7F422248}"/>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084543FD-807C-1341-972A-707434C97A38}"/>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D0AE717F-E75F-234B-91E4-F56C746BF025}"/>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5" name="页脚占位符 4">
            <a:extLst>
              <a:ext uri="{FF2B5EF4-FFF2-40B4-BE49-F238E27FC236}">
                <a16:creationId xmlns:a16="http://schemas.microsoft.com/office/drawing/2014/main" id="{10058366-6F6B-E443-AAEE-1A0A8780750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623AFE4-EC54-EC4F-90F1-39ED7325724C}"/>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1852503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8AF0C12-A793-8845-A254-7D1952E0075F}"/>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2ABEA7E7-FC1C-CD43-967C-9FED7351176F}"/>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FE2E2C62-E66C-C641-A485-A1CF610CE5E7}"/>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5" name="页脚占位符 4">
            <a:extLst>
              <a:ext uri="{FF2B5EF4-FFF2-40B4-BE49-F238E27FC236}">
                <a16:creationId xmlns:a16="http://schemas.microsoft.com/office/drawing/2014/main" id="{15003F9A-3777-AA46-8178-AEDB5FD7551B}"/>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8768E2A-FB6D-A042-A318-C6800819E489}"/>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2163268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0DCBA2-2622-8045-8315-BD4561A5097B}"/>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4363A427-73BA-024C-A73D-ED441F9B4B06}"/>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F8319EDE-EB04-F549-8FFC-14422E1146D9}"/>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5" name="页脚占位符 4">
            <a:extLst>
              <a:ext uri="{FF2B5EF4-FFF2-40B4-BE49-F238E27FC236}">
                <a16:creationId xmlns:a16="http://schemas.microsoft.com/office/drawing/2014/main" id="{3F3F829D-DB61-A148-B4CC-0E61345FE5E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D32DAEA-EF75-8849-A4DA-D93B22F290DB}"/>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3386814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1237A0-CA5D-3245-BFF8-806BFFCABF11}"/>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5484DB8F-4C68-624A-A845-591E12F325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AFF1E372-F6FA-9E46-9C10-74742C48179F}"/>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5" name="页脚占位符 4">
            <a:extLst>
              <a:ext uri="{FF2B5EF4-FFF2-40B4-BE49-F238E27FC236}">
                <a16:creationId xmlns:a16="http://schemas.microsoft.com/office/drawing/2014/main" id="{5EE4576E-90F6-8242-92D9-083D7A0DDF0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A921F2F2-B9F6-D447-A42C-7B60CC993290}"/>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2081647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3D7923-38F0-2942-9851-F1374E61BEF6}"/>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239D262D-1125-5743-BD80-020CFE503AA8}"/>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257998D1-B313-6F43-AA73-AA91E8DED141}"/>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7AC660EE-16CC-AC47-992F-05606CC090E9}"/>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6" name="页脚占位符 5">
            <a:extLst>
              <a:ext uri="{FF2B5EF4-FFF2-40B4-BE49-F238E27FC236}">
                <a16:creationId xmlns:a16="http://schemas.microsoft.com/office/drawing/2014/main" id="{739EB463-AC3E-D64D-B3A7-22CA51608A12}"/>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9CFA8EFF-9CE1-3044-AA20-2D3B73C65838}"/>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468462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D74D9A-C3AA-2548-99B9-A08257710E2A}"/>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8BC002D4-00C7-5849-A14C-1EDA02AAE5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C676F92F-BA1B-CB4C-9501-296BE2D12EB5}"/>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85CB2D9C-95B0-5C45-A918-762E3DD351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94FA65CF-A906-434B-ADC0-FB6CC9893981}"/>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FD748EB1-6F6A-CC45-8FC9-17C934B53897}"/>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8" name="页脚占位符 7">
            <a:extLst>
              <a:ext uri="{FF2B5EF4-FFF2-40B4-BE49-F238E27FC236}">
                <a16:creationId xmlns:a16="http://schemas.microsoft.com/office/drawing/2014/main" id="{2FC173BE-8A04-EA48-B0DD-10E29DF04CE4}"/>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87773CBC-044B-7540-B6EB-850B78EEFA19}"/>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1456600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084AFE-87C5-6B44-8021-06B69DAA6E29}"/>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6AF300A2-A9AC-8743-941E-692339CD4BED}"/>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4" name="页脚占位符 3">
            <a:extLst>
              <a:ext uri="{FF2B5EF4-FFF2-40B4-BE49-F238E27FC236}">
                <a16:creationId xmlns:a16="http://schemas.microsoft.com/office/drawing/2014/main" id="{42AA2D0F-C2C4-5A49-8021-29FC1B617636}"/>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1DF57E62-5BE9-5349-98FE-1A8FB328444D}"/>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40661584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51AC5E0-63FD-CD4C-8C26-FED5F1BF7E33}"/>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3" name="页脚占位符 2">
            <a:extLst>
              <a:ext uri="{FF2B5EF4-FFF2-40B4-BE49-F238E27FC236}">
                <a16:creationId xmlns:a16="http://schemas.microsoft.com/office/drawing/2014/main" id="{3E1858F6-B492-5745-9ED9-7E982306C307}"/>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501789CE-1787-E54B-B2E9-365B78FE46E5}"/>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1444633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D1B6E5-F1D4-2143-8A94-56E589586D6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8E56992B-5CC4-914D-89D9-45E3BDBF5B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0CF2C937-4262-B64A-948C-D264078156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60BB6C32-FC9D-1D4C-9300-B0E798BA4176}"/>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6" name="页脚占位符 5">
            <a:extLst>
              <a:ext uri="{FF2B5EF4-FFF2-40B4-BE49-F238E27FC236}">
                <a16:creationId xmlns:a16="http://schemas.microsoft.com/office/drawing/2014/main" id="{8FED842F-C972-8D4D-A540-772E2CB41053}"/>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B7D47D64-3DC6-3C49-AD8A-BC2D18A228C1}"/>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806188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63D87C-0CCD-AA44-8FEB-85825437F0FB}"/>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10EFD39C-EB59-6F44-B604-B9E60380E3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7FBF3D5B-2126-2B44-87E3-C7D28ABA53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D641F268-81A7-704A-95D9-50A68C528C52}"/>
              </a:ext>
            </a:extLst>
          </p:cNvPr>
          <p:cNvSpPr>
            <a:spLocks noGrp="1"/>
          </p:cNvSpPr>
          <p:nvPr>
            <p:ph type="dt" sz="half" idx="10"/>
          </p:nvPr>
        </p:nvSpPr>
        <p:spPr/>
        <p:txBody>
          <a:bodyPr/>
          <a:lstStyle/>
          <a:p>
            <a:fld id="{8D033007-96C3-D54E-953B-F381C2FEABB8}" type="datetimeFigureOut">
              <a:rPr kumimoji="1" lang="zh-CN" altLang="en-US" smtClean="0"/>
              <a:t>2021/12/27</a:t>
            </a:fld>
            <a:endParaRPr kumimoji="1" lang="zh-CN" altLang="en-US"/>
          </a:p>
        </p:txBody>
      </p:sp>
      <p:sp>
        <p:nvSpPr>
          <p:cNvPr id="6" name="页脚占位符 5">
            <a:extLst>
              <a:ext uri="{FF2B5EF4-FFF2-40B4-BE49-F238E27FC236}">
                <a16:creationId xmlns:a16="http://schemas.microsoft.com/office/drawing/2014/main" id="{725EDC3C-E5EA-B04B-8A68-8A9CF25F48B1}"/>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08D367BC-710E-004F-AAEF-A1621F002150}"/>
              </a:ext>
            </a:extLst>
          </p:cNvPr>
          <p:cNvSpPr>
            <a:spLocks noGrp="1"/>
          </p:cNvSpPr>
          <p:nvPr>
            <p:ph type="sldNum" sz="quarter" idx="12"/>
          </p:nvPr>
        </p:nvSpPr>
        <p:spPr/>
        <p:txBody>
          <a:body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1210334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3B2ECC3-C504-0E4D-9220-331100F001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D44D5747-2F74-4148-95D3-1668E28A72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15C4AC9B-A0A9-014B-AC10-987B008D7A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033007-96C3-D54E-953B-F381C2FEABB8}" type="datetimeFigureOut">
              <a:rPr kumimoji="1" lang="zh-CN" altLang="en-US" smtClean="0"/>
              <a:t>2021/12/27</a:t>
            </a:fld>
            <a:endParaRPr kumimoji="1" lang="zh-CN" altLang="en-US"/>
          </a:p>
        </p:txBody>
      </p:sp>
      <p:sp>
        <p:nvSpPr>
          <p:cNvPr id="5" name="页脚占位符 4">
            <a:extLst>
              <a:ext uri="{FF2B5EF4-FFF2-40B4-BE49-F238E27FC236}">
                <a16:creationId xmlns:a16="http://schemas.microsoft.com/office/drawing/2014/main" id="{DBBC6EE4-1CD4-8142-94FB-BDCCA572CA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0BE475B6-3DB3-674C-89AF-9D96042F57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30B6CD-D101-E54D-BE1A-D860A30BFD48}" type="slidenum">
              <a:rPr kumimoji="1" lang="zh-CN" altLang="en-US" smtClean="0"/>
              <a:t>‹#›</a:t>
            </a:fld>
            <a:endParaRPr kumimoji="1" lang="zh-CN" altLang="en-US"/>
          </a:p>
        </p:txBody>
      </p:sp>
    </p:spTree>
    <p:extLst>
      <p:ext uri="{BB962C8B-B14F-4D97-AF65-F5344CB8AC3E}">
        <p14:creationId xmlns:p14="http://schemas.microsoft.com/office/powerpoint/2010/main" val="3638152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5D6703-C562-6043-987F-C7B54E22733E}"/>
              </a:ext>
            </a:extLst>
          </p:cNvPr>
          <p:cNvSpPr>
            <a:spLocks noGrp="1"/>
          </p:cNvSpPr>
          <p:nvPr>
            <p:ph type="ctrTitle"/>
          </p:nvPr>
        </p:nvSpPr>
        <p:spPr>
          <a:xfrm>
            <a:off x="1524000" y="1537033"/>
            <a:ext cx="9144000" cy="2387600"/>
          </a:xfrm>
        </p:spPr>
        <p:txBody>
          <a:bodyPr/>
          <a:lstStyle/>
          <a:p>
            <a:r>
              <a:rPr kumimoji="1" lang="en-US" altLang="zh-CN" b="1" dirty="0"/>
              <a:t>Relation Integration for </a:t>
            </a:r>
            <a:r>
              <a:rPr kumimoji="1" lang="en-US" altLang="zh-CN" b="1" dirty="0" err="1"/>
              <a:t>OpenIE</a:t>
            </a:r>
            <a:endParaRPr kumimoji="1" lang="zh-CN" altLang="en-US" b="1" dirty="0"/>
          </a:p>
        </p:txBody>
      </p:sp>
      <p:sp>
        <p:nvSpPr>
          <p:cNvPr id="3" name="副标题 2">
            <a:extLst>
              <a:ext uri="{FF2B5EF4-FFF2-40B4-BE49-F238E27FC236}">
                <a16:creationId xmlns:a16="http://schemas.microsoft.com/office/drawing/2014/main" id="{361CDFC0-9A05-7348-B51A-5871F2843CB8}"/>
              </a:ext>
            </a:extLst>
          </p:cNvPr>
          <p:cNvSpPr>
            <a:spLocks noGrp="1"/>
          </p:cNvSpPr>
          <p:nvPr>
            <p:ph type="subTitle" idx="1"/>
          </p:nvPr>
        </p:nvSpPr>
        <p:spPr>
          <a:xfrm>
            <a:off x="1524000" y="4016708"/>
            <a:ext cx="9144000" cy="427701"/>
          </a:xfrm>
        </p:spPr>
        <p:txBody>
          <a:bodyPr/>
          <a:lstStyle/>
          <a:p>
            <a:pPr algn="r"/>
            <a:r>
              <a:rPr kumimoji="1" lang="zh-CN" altLang="en-US" dirty="0"/>
              <a:t>吴平</a:t>
            </a:r>
          </a:p>
        </p:txBody>
      </p:sp>
    </p:spTree>
    <p:extLst>
      <p:ext uri="{BB962C8B-B14F-4D97-AF65-F5344CB8AC3E}">
        <p14:creationId xmlns:p14="http://schemas.microsoft.com/office/powerpoint/2010/main" val="3149070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Neighborhood Embedding</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58697" y="6323598"/>
            <a:ext cx="10268415"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NAACL 2019,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OpenKI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Integrating Open Information Extraction and Knowledge Bases with Relation Inference</a:t>
            </a:r>
            <a:endParaRPr kumimoji="1" lang="zh-CN" altLang="en-US" sz="1600" dirty="0">
              <a:latin typeface="Helvetica Neue" panose="02000503000000020004" pitchFamily="2" charset="0"/>
              <a:cs typeface="Helvetica Neue" panose="02000503000000020004" pitchFamily="2" charset="0"/>
            </a:endParaRPr>
          </a:p>
        </p:txBody>
      </p:sp>
      <p:sp>
        <p:nvSpPr>
          <p:cNvPr id="10" name="文本框 9">
            <a:extLst>
              <a:ext uri="{FF2B5EF4-FFF2-40B4-BE49-F238E27FC236}">
                <a16:creationId xmlns:a16="http://schemas.microsoft.com/office/drawing/2014/main" id="{FD572088-CE0D-5C42-8A07-90725E40AA80}"/>
              </a:ext>
            </a:extLst>
          </p:cNvPr>
          <p:cNvSpPr txBox="1"/>
          <p:nvPr/>
        </p:nvSpPr>
        <p:spPr>
          <a:xfrm>
            <a:off x="838200" y="5508701"/>
            <a:ext cx="10435683" cy="584775"/>
          </a:xfrm>
          <a:prstGeom prst="rect">
            <a:avLst/>
          </a:prstGeom>
          <a:noFill/>
        </p:spPr>
        <p:txBody>
          <a:bodyPr wrap="square" rtlCol="0">
            <a:spAutoFit/>
          </a:bodyPr>
          <a:lstStyle/>
          <a:p>
            <a:r>
              <a:rPr kumimoji="1" lang="zh-CN" altLang="en-US" sz="1600" dirty="0">
                <a:latin typeface="Helvetica Neue" panose="02000503000000020004" pitchFamily="2" charset="0"/>
              </a:rPr>
              <a:t>同一对实体可能对应多种</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关系，文中将每个</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关系视作查询，含有该关系的实体对应该有更靠前的排名。因此使用</a:t>
            </a:r>
            <a:r>
              <a:rPr kumimoji="1" lang="en-US" altLang="zh-CN" sz="1600" dirty="0">
                <a:latin typeface="Helvetica Neue" panose="02000503000000020004" pitchFamily="2" charset="0"/>
              </a:rPr>
              <a:t>MAP</a:t>
            </a:r>
            <a:r>
              <a:rPr kumimoji="1" lang="zh-CN" altLang="en-US" sz="1600" dirty="0">
                <a:latin typeface="Helvetica Neue" panose="02000503000000020004" pitchFamily="2" charset="0"/>
              </a:rPr>
              <a:t>作为损失函数，即所有样本的</a:t>
            </a:r>
            <a:r>
              <a:rPr kumimoji="1" lang="en-US" altLang="zh-CN" sz="1600" dirty="0">
                <a:latin typeface="Helvetica Neue" panose="02000503000000020004" pitchFamily="2" charset="0"/>
              </a:rPr>
              <a:t>PR</a:t>
            </a:r>
            <a:r>
              <a:rPr kumimoji="1" lang="zh-CN" altLang="en-US" sz="1600" dirty="0">
                <a:latin typeface="Helvetica Neue" panose="02000503000000020004" pitchFamily="2" charset="0"/>
              </a:rPr>
              <a:t>曲线下面积的均值</a:t>
            </a:r>
          </a:p>
        </p:txBody>
      </p:sp>
      <p:pic>
        <p:nvPicPr>
          <p:cNvPr id="6" name="内容占位符 5">
            <a:extLst>
              <a:ext uri="{FF2B5EF4-FFF2-40B4-BE49-F238E27FC236}">
                <a16:creationId xmlns:a16="http://schemas.microsoft.com/office/drawing/2014/main" id="{2E43AE2A-4377-9F47-B7BB-45F6623C1E4D}"/>
              </a:ext>
            </a:extLst>
          </p:cNvPr>
          <p:cNvPicPr>
            <a:picLocks noGrp="1" noChangeAspect="1"/>
          </p:cNvPicPr>
          <p:nvPr>
            <p:ph idx="1"/>
          </p:nvPr>
        </p:nvPicPr>
        <p:blipFill>
          <a:blip r:embed="rId3"/>
          <a:stretch>
            <a:fillRect/>
          </a:stretch>
        </p:blipFill>
        <p:spPr>
          <a:xfrm>
            <a:off x="838200" y="1594884"/>
            <a:ext cx="10515600" cy="3668232"/>
          </a:xfrm>
          <a:prstGeom prst="rect">
            <a:avLst/>
          </a:prstGeom>
        </p:spPr>
      </p:pic>
    </p:spTree>
    <p:extLst>
      <p:ext uri="{BB962C8B-B14F-4D97-AF65-F5344CB8AC3E}">
        <p14:creationId xmlns:p14="http://schemas.microsoft.com/office/powerpoint/2010/main" val="36191220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Utilizing Context Words</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58698" y="6323598"/>
            <a:ext cx="917745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IJCNLP 2017, Open Relation Extraction and Grounding</a:t>
            </a:r>
            <a:endParaRPr kumimoji="1" lang="zh-CN" altLang="en-US" sz="1600" dirty="0">
              <a:latin typeface="Helvetica Neue" panose="02000503000000020004" pitchFamily="2" charset="0"/>
              <a:cs typeface="Helvetica Neue" panose="02000503000000020004" pitchFamily="2" charset="0"/>
            </a:endParaRPr>
          </a:p>
        </p:txBody>
      </p:sp>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FD572088-CE0D-5C42-8A07-90725E40AA80}"/>
                  </a:ext>
                </a:extLst>
              </p:cNvPr>
              <p:cNvSpPr txBox="1"/>
              <p:nvPr/>
            </p:nvSpPr>
            <p:spPr>
              <a:xfrm>
                <a:off x="838200" y="4729826"/>
                <a:ext cx="10435683" cy="604589"/>
              </a:xfrm>
              <a:prstGeom prst="rect">
                <a:avLst/>
              </a:prstGeom>
              <a:noFill/>
            </p:spPr>
            <p:txBody>
              <a:bodyPr wrap="square" rtlCol="0">
                <a:spAutoFit/>
              </a:bodyPr>
              <a:lstStyle/>
              <a:p>
                <a:r>
                  <a:rPr kumimoji="1" lang="zh-CN" altLang="en-US" sz="1600" dirty="0"/>
                  <a:t>在对一个句子进行关系抽取前，首先建立起句子的依赖解析树，基于依赖解析树构建有向带权图，使用两个节点之间随机游走到达的平均时间来作为节点之间的距离</a:t>
                </a:r>
                <a14:m>
                  <m:oMath xmlns:m="http://schemas.openxmlformats.org/officeDocument/2006/math">
                    <m:sSub>
                      <m:sSubPr>
                        <m:ctrlPr>
                          <a:rPr kumimoji="1" lang="en-US" altLang="zh-CN" sz="1600" b="0" i="1" smtClean="0">
                            <a:latin typeface="Cambria Math" panose="02040503050406030204" pitchFamily="18" charset="0"/>
                          </a:rPr>
                        </m:ctrlPr>
                      </m:sSubPr>
                      <m:e>
                        <m:r>
                          <a:rPr kumimoji="1" lang="en-US" altLang="zh-CN" sz="1600" b="0" i="1" smtClean="0">
                            <a:latin typeface="Cambria Math" panose="02040503050406030204" pitchFamily="18" charset="0"/>
                          </a:rPr>
                          <m:t>𝑐</m:t>
                        </m:r>
                      </m:e>
                      <m:sub>
                        <m:r>
                          <a:rPr kumimoji="1" lang="en-US" altLang="zh-CN" sz="1600" b="0" i="1" smtClean="0">
                            <a:latin typeface="Cambria Math" panose="02040503050406030204" pitchFamily="18" charset="0"/>
                          </a:rPr>
                          <m:t>𝑖𝑗</m:t>
                        </m:r>
                      </m:sub>
                    </m:sSub>
                  </m:oMath>
                </a14:m>
                <a:endParaRPr kumimoji="1" lang="zh-CN" altLang="en-US" sz="1600" dirty="0"/>
              </a:p>
            </p:txBody>
          </p:sp>
        </mc:Choice>
        <mc:Fallback xmlns="">
          <p:sp>
            <p:nvSpPr>
              <p:cNvPr id="10" name="文本框 9">
                <a:extLst>
                  <a:ext uri="{FF2B5EF4-FFF2-40B4-BE49-F238E27FC236}">
                    <a16:creationId xmlns:a16="http://schemas.microsoft.com/office/drawing/2014/main" id="{FD572088-CE0D-5C42-8A07-90725E40AA80}"/>
                  </a:ext>
                </a:extLst>
              </p:cNvPr>
              <p:cNvSpPr txBox="1">
                <a:spLocks noRot="1" noChangeAspect="1" noMove="1" noResize="1" noEditPoints="1" noAdjustHandles="1" noChangeArrowheads="1" noChangeShapeType="1" noTextEdit="1"/>
              </p:cNvSpPr>
              <p:nvPr/>
            </p:nvSpPr>
            <p:spPr>
              <a:xfrm>
                <a:off x="838200" y="4729826"/>
                <a:ext cx="10435683" cy="604589"/>
              </a:xfrm>
              <a:prstGeom prst="rect">
                <a:avLst/>
              </a:prstGeom>
              <a:blipFill>
                <a:blip r:embed="rId3"/>
                <a:stretch>
                  <a:fillRect l="-365" t="-2041" b="-6122"/>
                </a:stretch>
              </a:blipFill>
            </p:spPr>
            <p:txBody>
              <a:bodyPr/>
              <a:lstStyle/>
              <a:p>
                <a:r>
                  <a:rPr lang="zh-CN" altLang="en-US">
                    <a:noFill/>
                  </a:rPr>
                  <a:t> </a:t>
                </a:r>
              </a:p>
            </p:txBody>
          </p:sp>
        </mc:Fallback>
      </mc:AlternateContent>
      <p:pic>
        <p:nvPicPr>
          <p:cNvPr id="11" name="内容占位符 10">
            <a:extLst>
              <a:ext uri="{FF2B5EF4-FFF2-40B4-BE49-F238E27FC236}">
                <a16:creationId xmlns:a16="http://schemas.microsoft.com/office/drawing/2014/main" id="{69431BBD-3E01-9746-B004-97C9D45F25CD}"/>
              </a:ext>
            </a:extLst>
          </p:cNvPr>
          <p:cNvPicPr>
            <a:picLocks noGrp="1" noChangeAspect="1"/>
          </p:cNvPicPr>
          <p:nvPr>
            <p:ph idx="1"/>
          </p:nvPr>
        </p:nvPicPr>
        <p:blipFill>
          <a:blip r:embed="rId4"/>
          <a:stretch>
            <a:fillRect/>
          </a:stretch>
        </p:blipFill>
        <p:spPr>
          <a:xfrm>
            <a:off x="3232150" y="1543399"/>
            <a:ext cx="5727700" cy="3124200"/>
          </a:xfrm>
          <a:prstGeom prst="rect">
            <a:avLst/>
          </a:prstGeom>
        </p:spPr>
      </p:pic>
    </p:spTree>
    <p:extLst>
      <p:ext uri="{BB962C8B-B14F-4D97-AF65-F5344CB8AC3E}">
        <p14:creationId xmlns:p14="http://schemas.microsoft.com/office/powerpoint/2010/main" val="1321464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Utilizing Context Words</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58697" y="6323598"/>
            <a:ext cx="917745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IJCNLP 2017, Open Relation Extraction and Grounding</a:t>
            </a:r>
            <a:endParaRPr kumimoji="1" lang="zh-CN" altLang="en-US" sz="1600" dirty="0">
              <a:latin typeface="Helvetica Neue" panose="02000503000000020004" pitchFamily="2" charset="0"/>
              <a:cs typeface="Helvetica Neue" panose="02000503000000020004" pitchFamily="2" charset="0"/>
            </a:endParaRPr>
          </a:p>
        </p:txBody>
      </p:sp>
      <p:sp>
        <p:nvSpPr>
          <p:cNvPr id="10" name="文本框 9">
            <a:extLst>
              <a:ext uri="{FF2B5EF4-FFF2-40B4-BE49-F238E27FC236}">
                <a16:creationId xmlns:a16="http://schemas.microsoft.com/office/drawing/2014/main" id="{FD572088-CE0D-5C42-8A07-90725E40AA80}"/>
              </a:ext>
            </a:extLst>
          </p:cNvPr>
          <p:cNvSpPr txBox="1"/>
          <p:nvPr/>
        </p:nvSpPr>
        <p:spPr>
          <a:xfrm>
            <a:off x="838200" y="4905836"/>
            <a:ext cx="10435683" cy="338554"/>
          </a:xfrm>
          <a:prstGeom prst="rect">
            <a:avLst/>
          </a:prstGeom>
          <a:noFill/>
        </p:spPr>
        <p:txBody>
          <a:bodyPr wrap="square" rtlCol="0">
            <a:spAutoFit/>
          </a:bodyPr>
          <a:lstStyle/>
          <a:p>
            <a:r>
              <a:rPr kumimoji="1" lang="zh-CN" altLang="en-US" sz="1600" dirty="0"/>
              <a:t>为所有的上下文词进行重要性排序</a:t>
            </a:r>
          </a:p>
        </p:txBody>
      </p:sp>
      <p:sp>
        <p:nvSpPr>
          <p:cNvPr id="3" name="文本框 2">
            <a:extLst>
              <a:ext uri="{FF2B5EF4-FFF2-40B4-BE49-F238E27FC236}">
                <a16:creationId xmlns:a16="http://schemas.microsoft.com/office/drawing/2014/main" id="{235B3EC9-8B61-D842-B242-4156FC816615}"/>
              </a:ext>
            </a:extLst>
          </p:cNvPr>
          <p:cNvSpPr txBox="1"/>
          <p:nvPr/>
        </p:nvSpPr>
        <p:spPr>
          <a:xfrm>
            <a:off x="6222380" y="2054632"/>
            <a:ext cx="4650059" cy="2062103"/>
          </a:xfrm>
          <a:prstGeom prst="rect">
            <a:avLst/>
          </a:prstGeom>
          <a:noFill/>
        </p:spPr>
        <p:txBody>
          <a:bodyPr wrap="square" rtlCol="0">
            <a:spAutoFit/>
          </a:bodyPr>
          <a:lstStyle/>
          <a:p>
            <a:r>
              <a:rPr kumimoji="1" lang="en-US" altLang="zh-CN" sz="1600" dirty="0">
                <a:latin typeface="Helvetica Neue" panose="02000503000000020004" pitchFamily="2" charset="0"/>
              </a:rPr>
              <a:t>Argument Pair:</a:t>
            </a:r>
          </a:p>
          <a:p>
            <a:r>
              <a:rPr kumimoji="1" lang="en-US" altLang="zh-CN" sz="1600" dirty="0">
                <a:latin typeface="Helvetica Neue" panose="02000503000000020004" pitchFamily="2" charset="0"/>
              </a:rPr>
              <a:t>(</a:t>
            </a:r>
            <a:r>
              <a:rPr kumimoji="1" lang="en-US" altLang="zh-CN" sz="1600" i="1" dirty="0">
                <a:latin typeface="Helvetica Neue" panose="02000503000000020004" pitchFamily="2" charset="0"/>
              </a:rPr>
              <a:t>Lucille Clifton</a:t>
            </a:r>
            <a:r>
              <a:rPr kumimoji="1" lang="en-US" altLang="zh-CN" sz="1600" dirty="0">
                <a:latin typeface="Helvetica Neue" panose="02000503000000020004" pitchFamily="2" charset="0"/>
              </a:rPr>
              <a:t>, </a:t>
            </a:r>
            <a:r>
              <a:rPr kumimoji="1" lang="en-US" altLang="zh-CN" sz="1600" i="1" dirty="0">
                <a:latin typeface="Helvetica Neue" panose="02000503000000020004" pitchFamily="2" charset="0"/>
              </a:rPr>
              <a:t>Fred James Clifton</a:t>
            </a:r>
            <a:r>
              <a:rPr kumimoji="1" lang="en-US" altLang="zh-CN" sz="1600" dirty="0">
                <a:latin typeface="Helvetica Neue" panose="02000503000000020004" pitchFamily="2" charset="0"/>
              </a:rPr>
              <a:t>)</a:t>
            </a:r>
          </a:p>
          <a:p>
            <a:endParaRPr kumimoji="1" lang="en-US" altLang="zh-CN" sz="1600" dirty="0">
              <a:latin typeface="Helvetica Neue" panose="02000503000000020004" pitchFamily="2" charset="0"/>
            </a:endParaRPr>
          </a:p>
          <a:p>
            <a:r>
              <a:rPr kumimoji="1" lang="en-US" altLang="zh-CN" sz="1600" dirty="0">
                <a:latin typeface="Helvetica Neue" panose="02000503000000020004" pitchFamily="2" charset="0"/>
              </a:rPr>
              <a:t>Weighted Context Words:</a:t>
            </a:r>
          </a:p>
          <a:p>
            <a:r>
              <a:rPr kumimoji="1" lang="en" altLang="zh-CN" sz="1600" i="1" dirty="0">
                <a:latin typeface="Helvetica Neue" panose="02000503000000020004" pitchFamily="2" charset="0"/>
              </a:rPr>
              <a:t>married</a:t>
            </a:r>
            <a:r>
              <a:rPr kumimoji="1" lang="en" altLang="zh-CN" sz="1600" dirty="0">
                <a:latin typeface="Helvetica Neue" panose="02000503000000020004" pitchFamily="2" charset="0"/>
              </a:rPr>
              <a:t> : 0.60, </a:t>
            </a:r>
          </a:p>
          <a:p>
            <a:r>
              <a:rPr kumimoji="1" lang="en" altLang="zh-CN" sz="1600" i="1" dirty="0">
                <a:latin typeface="Helvetica Neue" panose="02000503000000020004" pitchFamily="2" charset="0"/>
              </a:rPr>
              <a:t>in</a:t>
            </a:r>
            <a:r>
              <a:rPr kumimoji="1" lang="en" altLang="zh-CN" sz="1600" i="1" baseline="30000" dirty="0">
                <a:latin typeface="Helvetica Neue" panose="02000503000000020004" pitchFamily="2" charset="0"/>
              </a:rPr>
              <a:t>1</a:t>
            </a:r>
            <a:r>
              <a:rPr kumimoji="1" lang="en" altLang="zh-CN" sz="1600" dirty="0">
                <a:latin typeface="Helvetica Neue" panose="02000503000000020004" pitchFamily="2" charset="0"/>
              </a:rPr>
              <a:t> :0.36, </a:t>
            </a:r>
          </a:p>
          <a:p>
            <a:r>
              <a:rPr kumimoji="1" lang="en" altLang="zh-CN" sz="1600" i="1" dirty="0">
                <a:latin typeface="Helvetica Neue" panose="02000503000000020004" pitchFamily="2" charset="0"/>
              </a:rPr>
              <a:t>born</a:t>
            </a:r>
            <a:r>
              <a:rPr kumimoji="1" lang="en" altLang="zh-CN" sz="1600" dirty="0">
                <a:latin typeface="Helvetica Neue" panose="02000503000000020004" pitchFamily="2" charset="0"/>
              </a:rPr>
              <a:t> : 0.29, </a:t>
            </a:r>
          </a:p>
          <a:p>
            <a:r>
              <a:rPr kumimoji="1" lang="en" altLang="zh-CN" sz="1600" i="1" dirty="0">
                <a:latin typeface="Helvetica Neue" panose="02000503000000020004" pitchFamily="2" charset="0"/>
              </a:rPr>
              <a:t>in</a:t>
            </a:r>
            <a:r>
              <a:rPr kumimoji="1" lang="en" altLang="zh-CN" sz="1600" i="1" baseline="30000" dirty="0">
                <a:latin typeface="Helvetica Neue" panose="02000503000000020004" pitchFamily="2" charset="0"/>
              </a:rPr>
              <a:t>2</a:t>
            </a:r>
            <a:r>
              <a:rPr kumimoji="1" lang="en" altLang="zh-CN" sz="1600" dirty="0">
                <a:latin typeface="Helvetica Neue" panose="02000503000000020004" pitchFamily="2" charset="0"/>
              </a:rPr>
              <a:t> : 0.24</a:t>
            </a:r>
            <a:endParaRPr kumimoji="1" lang="zh-CN" altLang="en-US" sz="1600" dirty="0">
              <a:latin typeface="Helvetica Neue" panose="02000503000000020004" pitchFamily="2" charset="0"/>
            </a:endParaRPr>
          </a:p>
        </p:txBody>
      </p:sp>
      <p:pic>
        <p:nvPicPr>
          <p:cNvPr id="7" name="内容占位符 6">
            <a:extLst>
              <a:ext uri="{FF2B5EF4-FFF2-40B4-BE49-F238E27FC236}">
                <a16:creationId xmlns:a16="http://schemas.microsoft.com/office/drawing/2014/main" id="{4859711E-B9D5-2341-B8DF-0DA7BDF9262E}"/>
              </a:ext>
            </a:extLst>
          </p:cNvPr>
          <p:cNvPicPr>
            <a:picLocks noGrp="1" noChangeAspect="1"/>
          </p:cNvPicPr>
          <p:nvPr>
            <p:ph idx="1"/>
          </p:nvPr>
        </p:nvPicPr>
        <p:blipFill>
          <a:blip r:embed="rId3"/>
          <a:stretch>
            <a:fillRect/>
          </a:stretch>
        </p:blipFill>
        <p:spPr>
          <a:xfrm>
            <a:off x="2303347" y="3085683"/>
            <a:ext cx="2844800" cy="1079500"/>
          </a:xfrm>
          <a:prstGeom prst="rect">
            <a:avLst/>
          </a:prstGeom>
        </p:spPr>
      </p:pic>
      <p:sp>
        <p:nvSpPr>
          <p:cNvPr id="8" name="文本框 7">
            <a:extLst>
              <a:ext uri="{FF2B5EF4-FFF2-40B4-BE49-F238E27FC236}">
                <a16:creationId xmlns:a16="http://schemas.microsoft.com/office/drawing/2014/main" id="{5D276EC5-29A1-5E42-8B4D-D3F45E4A3DF7}"/>
              </a:ext>
            </a:extLst>
          </p:cNvPr>
          <p:cNvSpPr txBox="1"/>
          <p:nvPr/>
        </p:nvSpPr>
        <p:spPr>
          <a:xfrm>
            <a:off x="1984918" y="2071842"/>
            <a:ext cx="3824868" cy="830997"/>
          </a:xfrm>
          <a:prstGeom prst="rect">
            <a:avLst/>
          </a:prstGeom>
          <a:noFill/>
        </p:spPr>
        <p:txBody>
          <a:bodyPr wrap="square" rtlCol="0">
            <a:spAutoFit/>
          </a:bodyPr>
          <a:lstStyle/>
          <a:p>
            <a:r>
              <a:rPr kumimoji="1" lang="en-US" altLang="zh-CN" sz="1600" dirty="0">
                <a:latin typeface="Helvetica Neue" panose="02000503000000020004" pitchFamily="2" charset="0"/>
              </a:rPr>
              <a:t>E1:</a:t>
            </a:r>
          </a:p>
          <a:p>
            <a:r>
              <a:rPr kumimoji="1" lang="en" altLang="zh-CN" sz="1600" dirty="0">
                <a:latin typeface="Helvetica Neue" panose="02000503000000020004" pitchFamily="2" charset="0"/>
              </a:rPr>
              <a:t>Lucille Clifton, whom he married in 1958, was born in 1936.</a:t>
            </a:r>
            <a:endParaRPr kumimoji="1" lang="zh-CN" altLang="en-US" sz="1600" dirty="0">
              <a:latin typeface="Helvetica Neue" panose="02000503000000020004" pitchFamily="2" charset="0"/>
            </a:endParaRPr>
          </a:p>
        </p:txBody>
      </p:sp>
    </p:spTree>
    <p:extLst>
      <p:ext uri="{BB962C8B-B14F-4D97-AF65-F5344CB8AC3E}">
        <p14:creationId xmlns:p14="http://schemas.microsoft.com/office/powerpoint/2010/main" val="3817690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Utilizing Context Words</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58698" y="6323598"/>
            <a:ext cx="917745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IJCNLP 2017, Open Relation Extraction and Grounding</a:t>
            </a:r>
            <a:endParaRPr kumimoji="1" lang="zh-CN" altLang="en-US" sz="1600" dirty="0">
              <a:latin typeface="Helvetica Neue" panose="02000503000000020004" pitchFamily="2" charset="0"/>
              <a:cs typeface="Helvetica Neue" panose="02000503000000020004" pitchFamily="2" charset="0"/>
            </a:endParaRPr>
          </a:p>
        </p:txBody>
      </p:sp>
      <p:sp>
        <p:nvSpPr>
          <p:cNvPr id="10" name="文本框 9">
            <a:extLst>
              <a:ext uri="{FF2B5EF4-FFF2-40B4-BE49-F238E27FC236}">
                <a16:creationId xmlns:a16="http://schemas.microsoft.com/office/drawing/2014/main" id="{FD572088-CE0D-5C42-8A07-90725E40AA80}"/>
              </a:ext>
            </a:extLst>
          </p:cNvPr>
          <p:cNvSpPr txBox="1"/>
          <p:nvPr/>
        </p:nvSpPr>
        <p:spPr>
          <a:xfrm>
            <a:off x="838200" y="1734592"/>
            <a:ext cx="10435683" cy="338554"/>
          </a:xfrm>
          <a:prstGeom prst="rect">
            <a:avLst/>
          </a:prstGeom>
          <a:noFill/>
        </p:spPr>
        <p:txBody>
          <a:bodyPr wrap="square" rtlCol="0">
            <a:spAutoFit/>
          </a:bodyPr>
          <a:lstStyle/>
          <a:p>
            <a:r>
              <a:rPr kumimoji="1" lang="zh-CN" altLang="en-US" sz="1600" dirty="0">
                <a:latin typeface="Helvetica Neue" panose="02000503000000020004" pitchFamily="2" charset="0"/>
              </a:rPr>
              <a:t>计算</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中关系的嵌入表示</a:t>
            </a:r>
          </a:p>
        </p:txBody>
      </p:sp>
      <p:pic>
        <p:nvPicPr>
          <p:cNvPr id="9" name="内容占位符 8">
            <a:extLst>
              <a:ext uri="{FF2B5EF4-FFF2-40B4-BE49-F238E27FC236}">
                <a16:creationId xmlns:a16="http://schemas.microsoft.com/office/drawing/2014/main" id="{424A6066-251D-B54B-B3C4-1E0D28932683}"/>
              </a:ext>
            </a:extLst>
          </p:cNvPr>
          <p:cNvPicPr>
            <a:picLocks noGrp="1" noChangeAspect="1"/>
          </p:cNvPicPr>
          <p:nvPr>
            <p:ph idx="1"/>
          </p:nvPr>
        </p:nvPicPr>
        <p:blipFill>
          <a:blip r:embed="rId3"/>
          <a:stretch>
            <a:fillRect/>
          </a:stretch>
        </p:blipFill>
        <p:spPr>
          <a:xfrm>
            <a:off x="2497872" y="2308978"/>
            <a:ext cx="3417229" cy="989746"/>
          </a:xfrm>
          <a:prstGeom prst="rect">
            <a:avLst/>
          </a:prstGeom>
        </p:spPr>
      </p:pic>
      <p:sp>
        <p:nvSpPr>
          <p:cNvPr id="11" name="文本框 10">
            <a:extLst>
              <a:ext uri="{FF2B5EF4-FFF2-40B4-BE49-F238E27FC236}">
                <a16:creationId xmlns:a16="http://schemas.microsoft.com/office/drawing/2014/main" id="{AF94EADF-2DCF-BF4D-AD5C-4F1321F27E06}"/>
              </a:ext>
            </a:extLst>
          </p:cNvPr>
          <p:cNvSpPr txBox="1"/>
          <p:nvPr/>
        </p:nvSpPr>
        <p:spPr>
          <a:xfrm>
            <a:off x="838199" y="3538130"/>
            <a:ext cx="10435683" cy="338554"/>
          </a:xfrm>
          <a:prstGeom prst="rect">
            <a:avLst/>
          </a:prstGeom>
          <a:noFill/>
        </p:spPr>
        <p:txBody>
          <a:bodyPr wrap="square" rtlCol="0">
            <a:spAutoFit/>
          </a:bodyPr>
          <a:lstStyle/>
          <a:p>
            <a:r>
              <a:rPr kumimoji="1" lang="zh-CN" altLang="en-US" sz="1600" dirty="0">
                <a:latin typeface="Helvetica Neue" panose="02000503000000020004" pitchFamily="2" charset="0"/>
              </a:rPr>
              <a:t>选取与上下文词的加权距离最小的</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关系作为对齐的结果</a:t>
            </a:r>
          </a:p>
        </p:txBody>
      </p:sp>
      <p:pic>
        <p:nvPicPr>
          <p:cNvPr id="12" name="图片 11">
            <a:extLst>
              <a:ext uri="{FF2B5EF4-FFF2-40B4-BE49-F238E27FC236}">
                <a16:creationId xmlns:a16="http://schemas.microsoft.com/office/drawing/2014/main" id="{BA806EEB-7B80-5542-9BD9-1FA4E964093E}"/>
              </a:ext>
            </a:extLst>
          </p:cNvPr>
          <p:cNvPicPr>
            <a:picLocks noChangeAspect="1"/>
          </p:cNvPicPr>
          <p:nvPr/>
        </p:nvPicPr>
        <p:blipFill>
          <a:blip r:embed="rId4"/>
          <a:stretch>
            <a:fillRect/>
          </a:stretch>
        </p:blipFill>
        <p:spPr>
          <a:xfrm>
            <a:off x="2497872" y="4224989"/>
            <a:ext cx="4117587" cy="711682"/>
          </a:xfrm>
          <a:prstGeom prst="rect">
            <a:avLst/>
          </a:prstGeom>
        </p:spPr>
      </p:pic>
    </p:spTree>
    <p:extLst>
      <p:ext uri="{BB962C8B-B14F-4D97-AF65-F5344CB8AC3E}">
        <p14:creationId xmlns:p14="http://schemas.microsoft.com/office/powerpoint/2010/main" val="1136757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Utilizing Context Words</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58697" y="6323598"/>
            <a:ext cx="917745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IJCNLP 2017, Open Relation Extraction and Grounding</a:t>
            </a:r>
            <a:endParaRPr kumimoji="1" lang="zh-CN" altLang="en-US" sz="1600" dirty="0">
              <a:latin typeface="Helvetica Neue" panose="02000503000000020004" pitchFamily="2" charset="0"/>
              <a:cs typeface="Helvetica Neue" panose="02000503000000020004" pitchFamily="2" charset="0"/>
            </a:endParaRPr>
          </a:p>
        </p:txBody>
      </p:sp>
      <p:sp>
        <p:nvSpPr>
          <p:cNvPr id="10" name="文本框 9">
            <a:extLst>
              <a:ext uri="{FF2B5EF4-FFF2-40B4-BE49-F238E27FC236}">
                <a16:creationId xmlns:a16="http://schemas.microsoft.com/office/drawing/2014/main" id="{FD572088-CE0D-5C42-8A07-90725E40AA80}"/>
              </a:ext>
            </a:extLst>
          </p:cNvPr>
          <p:cNvSpPr txBox="1"/>
          <p:nvPr/>
        </p:nvSpPr>
        <p:spPr>
          <a:xfrm>
            <a:off x="838200" y="4729826"/>
            <a:ext cx="10435683" cy="584775"/>
          </a:xfrm>
          <a:prstGeom prst="rect">
            <a:avLst/>
          </a:prstGeom>
          <a:noFill/>
        </p:spPr>
        <p:txBody>
          <a:bodyPr wrap="square" rtlCol="0">
            <a:spAutoFit/>
          </a:bodyPr>
          <a:lstStyle/>
          <a:p>
            <a:r>
              <a:rPr kumimoji="1" lang="zh-CN" altLang="en-US" sz="1600" dirty="0">
                <a:latin typeface="Helvetica Neue" panose="02000503000000020004" pitchFamily="2" charset="0"/>
              </a:rPr>
              <a:t>由于与传统的关系抽取任务的关注点不一样，文中将任务转化为了</a:t>
            </a:r>
            <a:r>
              <a:rPr kumimoji="1" lang="en-US" altLang="zh-CN" sz="1600" dirty="0">
                <a:latin typeface="Helvetica Neue" panose="02000503000000020004" pitchFamily="2" charset="0"/>
              </a:rPr>
              <a:t>Slot Filling</a:t>
            </a:r>
            <a:r>
              <a:rPr kumimoji="1" lang="zh-CN" altLang="en-US" sz="1600" dirty="0">
                <a:latin typeface="Helvetica Neue" panose="02000503000000020004" pitchFamily="2" charset="0"/>
              </a:rPr>
              <a:t>任务之后在</a:t>
            </a:r>
            <a:r>
              <a:rPr kumimoji="1" lang="en-US" altLang="zh-CN" sz="1600" dirty="0">
                <a:latin typeface="Helvetica Neue" panose="02000503000000020004" pitchFamily="2" charset="0"/>
              </a:rPr>
              <a:t>TACKBP 2013</a:t>
            </a:r>
            <a:r>
              <a:rPr kumimoji="1" lang="zh-CN" altLang="en-US" sz="1600" dirty="0">
                <a:latin typeface="Helvetica Neue" panose="02000503000000020004" pitchFamily="2" charset="0"/>
              </a:rPr>
              <a:t>数据集上进行了比较。使用的评价指标为</a:t>
            </a:r>
            <a:r>
              <a:rPr kumimoji="1" lang="en-US" altLang="zh-CN" sz="1600" dirty="0">
                <a:latin typeface="Helvetica Neue" panose="02000503000000020004" pitchFamily="2" charset="0"/>
              </a:rPr>
              <a:t>Precision, Recall, F1</a:t>
            </a:r>
            <a:endParaRPr kumimoji="1" lang="zh-CN" altLang="en-US" sz="1600" dirty="0">
              <a:latin typeface="Helvetica Neue" panose="02000503000000020004" pitchFamily="2" charset="0"/>
            </a:endParaRPr>
          </a:p>
        </p:txBody>
      </p:sp>
      <p:pic>
        <p:nvPicPr>
          <p:cNvPr id="6" name="内容占位符 5">
            <a:extLst>
              <a:ext uri="{FF2B5EF4-FFF2-40B4-BE49-F238E27FC236}">
                <a16:creationId xmlns:a16="http://schemas.microsoft.com/office/drawing/2014/main" id="{AA28B497-D1C9-934F-9DB2-BDB20A75D431}"/>
              </a:ext>
            </a:extLst>
          </p:cNvPr>
          <p:cNvPicPr>
            <a:picLocks noGrp="1" noChangeAspect="1"/>
          </p:cNvPicPr>
          <p:nvPr>
            <p:ph idx="1"/>
          </p:nvPr>
        </p:nvPicPr>
        <p:blipFill>
          <a:blip r:embed="rId3"/>
          <a:stretch>
            <a:fillRect/>
          </a:stretch>
        </p:blipFill>
        <p:spPr>
          <a:xfrm>
            <a:off x="3092450" y="1690688"/>
            <a:ext cx="6007100" cy="2387600"/>
          </a:xfrm>
          <a:prstGeom prst="rect">
            <a:avLst/>
          </a:prstGeom>
        </p:spPr>
      </p:pic>
    </p:spTree>
    <p:extLst>
      <p:ext uri="{BB962C8B-B14F-4D97-AF65-F5344CB8AC3E}">
        <p14:creationId xmlns:p14="http://schemas.microsoft.com/office/powerpoint/2010/main" val="15445253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Collective Method</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ACL/IJCNLP 2021,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CoRI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Collective Relation Integration with Data Augmentation for Open Information Extraction</a:t>
            </a:r>
            <a:endParaRPr kumimoji="1" lang="zh-CN" altLang="en-US" sz="1600" dirty="0">
              <a:latin typeface="Helvetica Neue" panose="02000503000000020004" pitchFamily="2" charset="0"/>
              <a:cs typeface="Helvetica Neue" panose="02000503000000020004" pitchFamily="2" charset="0"/>
            </a:endParaRPr>
          </a:p>
        </p:txBody>
      </p:sp>
      <p:sp>
        <p:nvSpPr>
          <p:cNvPr id="8" name="文本框 7">
            <a:extLst>
              <a:ext uri="{FF2B5EF4-FFF2-40B4-BE49-F238E27FC236}">
                <a16:creationId xmlns:a16="http://schemas.microsoft.com/office/drawing/2014/main" id="{95110179-56C7-F24D-82C4-0D281440147F}"/>
              </a:ext>
            </a:extLst>
          </p:cNvPr>
          <p:cNvSpPr txBox="1"/>
          <p:nvPr/>
        </p:nvSpPr>
        <p:spPr>
          <a:xfrm>
            <a:off x="838199" y="2265713"/>
            <a:ext cx="5005039" cy="584775"/>
          </a:xfrm>
          <a:prstGeom prst="rect">
            <a:avLst/>
          </a:prstGeom>
          <a:noFill/>
        </p:spPr>
        <p:txBody>
          <a:bodyPr wrap="square" rtlCol="0">
            <a:spAutoFit/>
          </a:bodyPr>
          <a:lstStyle/>
          <a:p>
            <a:r>
              <a:rPr kumimoji="1" lang="zh-CN" altLang="en-US" sz="1600" dirty="0"/>
              <a:t>先前的方法基于被预测关系的分布之间不存在相互依赖关系的假设来进行预测</a:t>
            </a:r>
          </a:p>
        </p:txBody>
      </p:sp>
      <p:pic>
        <p:nvPicPr>
          <p:cNvPr id="9" name="图片 8">
            <a:extLst>
              <a:ext uri="{FF2B5EF4-FFF2-40B4-BE49-F238E27FC236}">
                <a16:creationId xmlns:a16="http://schemas.microsoft.com/office/drawing/2014/main" id="{537042A4-F0D3-7E40-BC30-54B507AC296C}"/>
              </a:ext>
            </a:extLst>
          </p:cNvPr>
          <p:cNvPicPr>
            <a:picLocks noChangeAspect="1"/>
          </p:cNvPicPr>
          <p:nvPr/>
        </p:nvPicPr>
        <p:blipFill>
          <a:blip r:embed="rId2"/>
          <a:stretch>
            <a:fillRect/>
          </a:stretch>
        </p:blipFill>
        <p:spPr>
          <a:xfrm>
            <a:off x="978609" y="3581394"/>
            <a:ext cx="4652757" cy="852238"/>
          </a:xfrm>
          <a:prstGeom prst="rect">
            <a:avLst/>
          </a:prstGeom>
        </p:spPr>
      </p:pic>
      <p:pic>
        <p:nvPicPr>
          <p:cNvPr id="12" name="内容占位符 11">
            <a:extLst>
              <a:ext uri="{FF2B5EF4-FFF2-40B4-BE49-F238E27FC236}">
                <a16:creationId xmlns:a16="http://schemas.microsoft.com/office/drawing/2014/main" id="{3B8BB753-8636-0D43-9823-51C5DA16311E}"/>
              </a:ext>
            </a:extLst>
          </p:cNvPr>
          <p:cNvPicPr>
            <a:picLocks noGrp="1" noChangeAspect="1"/>
          </p:cNvPicPr>
          <p:nvPr>
            <p:ph idx="1"/>
          </p:nvPr>
        </p:nvPicPr>
        <p:blipFill>
          <a:blip r:embed="rId3"/>
          <a:stretch>
            <a:fillRect/>
          </a:stretch>
        </p:blipFill>
        <p:spPr>
          <a:xfrm>
            <a:off x="5988204" y="2814277"/>
            <a:ext cx="5731728" cy="1532754"/>
          </a:xfrm>
          <a:prstGeom prst="rect">
            <a:avLst/>
          </a:prstGeom>
        </p:spPr>
      </p:pic>
    </p:spTree>
    <p:extLst>
      <p:ext uri="{BB962C8B-B14F-4D97-AF65-F5344CB8AC3E}">
        <p14:creationId xmlns:p14="http://schemas.microsoft.com/office/powerpoint/2010/main" val="2218378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Collective Method</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ACL/IJCNLP 2021,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CoRI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Collective Relation Integration with Data Augmentation for Open Information Extraction</a:t>
            </a:r>
            <a:endParaRPr kumimoji="1" lang="zh-CN" altLang="en-US" sz="1600" dirty="0">
              <a:latin typeface="Helvetica Neue" panose="02000503000000020004" pitchFamily="2" charset="0"/>
              <a:cs typeface="Helvetica Neue" panose="02000503000000020004" pitchFamily="2" charset="0"/>
            </a:endParaRPr>
          </a:p>
        </p:txBody>
      </p:sp>
      <p:sp>
        <p:nvSpPr>
          <p:cNvPr id="10" name="文本框 9">
            <a:extLst>
              <a:ext uri="{FF2B5EF4-FFF2-40B4-BE49-F238E27FC236}">
                <a16:creationId xmlns:a16="http://schemas.microsoft.com/office/drawing/2014/main" id="{8D8D7357-7D13-B74A-9A36-B7F9C0D3E2BE}"/>
              </a:ext>
            </a:extLst>
          </p:cNvPr>
          <p:cNvSpPr txBox="1"/>
          <p:nvPr/>
        </p:nvSpPr>
        <p:spPr>
          <a:xfrm>
            <a:off x="838200" y="1690688"/>
            <a:ext cx="10435683" cy="830997"/>
          </a:xfrm>
          <a:prstGeom prst="rect">
            <a:avLst/>
          </a:prstGeom>
          <a:noFill/>
        </p:spPr>
        <p:txBody>
          <a:bodyPr wrap="square" rtlCol="0">
            <a:spAutoFit/>
          </a:bodyPr>
          <a:lstStyle/>
          <a:p>
            <a:r>
              <a:rPr kumimoji="1" lang="zh-CN" altLang="en-US" sz="1600" dirty="0">
                <a:latin typeface="Helvetica Neue" panose="02000503000000020004" pitchFamily="2" charset="0"/>
              </a:rPr>
              <a:t>平行数据</a:t>
            </a:r>
            <a:r>
              <a:rPr kumimoji="1" lang="en-US" altLang="zh-CN" sz="1600" dirty="0">
                <a:latin typeface="Helvetica Neue" panose="02000503000000020004" pitchFamily="2" charset="0"/>
              </a:rPr>
              <a:t>(Parallel Data)</a:t>
            </a:r>
          </a:p>
          <a:p>
            <a:endParaRPr kumimoji="1" lang="en-US" altLang="zh-CN" sz="1600" dirty="0">
              <a:latin typeface="Helvetica Neue" panose="02000503000000020004" pitchFamily="2" charset="0"/>
            </a:endParaRPr>
          </a:p>
          <a:p>
            <a:r>
              <a:rPr kumimoji="1" lang="zh-CN" altLang="en-US" sz="1600" dirty="0">
                <a:latin typeface="Helvetica Neue" panose="02000503000000020004" pitchFamily="2" charset="0"/>
              </a:rPr>
              <a:t>指</a:t>
            </a: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抽取结果与</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中共享的实体对以及它们所对应的</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中的关系，在论文中用来作为训练数据。</a:t>
            </a:r>
          </a:p>
        </p:txBody>
      </p:sp>
      <p:pic>
        <p:nvPicPr>
          <p:cNvPr id="12" name="内容占位符 11">
            <a:extLst>
              <a:ext uri="{FF2B5EF4-FFF2-40B4-BE49-F238E27FC236}">
                <a16:creationId xmlns:a16="http://schemas.microsoft.com/office/drawing/2014/main" id="{85EF73F2-1427-A446-98A6-ED75C56CF675}"/>
              </a:ext>
            </a:extLst>
          </p:cNvPr>
          <p:cNvPicPr>
            <a:picLocks noGrp="1" noChangeAspect="1"/>
          </p:cNvPicPr>
          <p:nvPr>
            <p:ph idx="1"/>
          </p:nvPr>
        </p:nvPicPr>
        <p:blipFill>
          <a:blip r:embed="rId2"/>
          <a:stretch>
            <a:fillRect/>
          </a:stretch>
        </p:blipFill>
        <p:spPr>
          <a:xfrm>
            <a:off x="3238500" y="2970948"/>
            <a:ext cx="5715000" cy="1752600"/>
          </a:xfrm>
          <a:prstGeom prst="rect">
            <a:avLst/>
          </a:prstGeom>
        </p:spPr>
      </p:pic>
    </p:spTree>
    <p:extLst>
      <p:ext uri="{BB962C8B-B14F-4D97-AF65-F5344CB8AC3E}">
        <p14:creationId xmlns:p14="http://schemas.microsoft.com/office/powerpoint/2010/main" val="8357994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Collective Method</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ACL/IJCNLP 2021,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CoRI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Collective Relation Integration with Data Augmentation for Open Information Extraction</a:t>
            </a:r>
            <a:endParaRPr kumimoji="1" lang="zh-CN" altLang="en-US" sz="1600" dirty="0">
              <a:latin typeface="Helvetica Neue" panose="02000503000000020004" pitchFamily="2" charset="0"/>
              <a:cs typeface="Helvetica Neue" panose="02000503000000020004" pitchFamily="2" charset="0"/>
            </a:endParaRPr>
          </a:p>
        </p:txBody>
      </p:sp>
      <mc:AlternateContent xmlns:mc="http://schemas.openxmlformats.org/markup-compatibility/2006">
        <mc:Choice xmlns:a14="http://schemas.microsoft.com/office/drawing/2010/main" Requires="a14">
          <p:sp>
            <p:nvSpPr>
              <p:cNvPr id="10" name="文本框 9">
                <a:extLst>
                  <a:ext uri="{FF2B5EF4-FFF2-40B4-BE49-F238E27FC236}">
                    <a16:creationId xmlns:a16="http://schemas.microsoft.com/office/drawing/2014/main" id="{8D8D7357-7D13-B74A-9A36-B7F9C0D3E2BE}"/>
                  </a:ext>
                </a:extLst>
              </p:cNvPr>
              <p:cNvSpPr txBox="1"/>
              <p:nvPr/>
            </p:nvSpPr>
            <p:spPr>
              <a:xfrm>
                <a:off x="838200" y="1690688"/>
                <a:ext cx="10435683" cy="1569660"/>
              </a:xfrm>
              <a:prstGeom prst="rect">
                <a:avLst/>
              </a:prstGeom>
              <a:noFill/>
            </p:spPr>
            <p:txBody>
              <a:bodyPr wrap="square" rtlCol="0">
                <a:spAutoFit/>
              </a:bodyPr>
              <a:lstStyle/>
              <a:p>
                <a:r>
                  <a:rPr kumimoji="1" lang="zh-CN" altLang="en-US" sz="1600" dirty="0">
                    <a:latin typeface="Helvetica Neue" panose="02000503000000020004" pitchFamily="2" charset="0"/>
                  </a:rPr>
                  <a:t>论文中将不考虑被预测关系之间的相互依赖的方法称为局部方法</a:t>
                </a:r>
                <a:endParaRPr kumimoji="1" lang="en-US" altLang="zh-CN" sz="1600" dirty="0">
                  <a:latin typeface="Helvetica Neue" panose="02000503000000020004" pitchFamily="2" charset="0"/>
                </a:endParaRPr>
              </a:p>
              <a:p>
                <a:endParaRPr kumimoji="1" lang="en-US" altLang="zh-CN" sz="1600" dirty="0">
                  <a:latin typeface="Helvetica Neue" panose="02000503000000020004" pitchFamily="2" charset="0"/>
                </a:endParaRPr>
              </a:p>
              <a:p>
                <a:r>
                  <a:rPr kumimoji="1" lang="en-US" altLang="zh-CN" sz="1600" dirty="0" err="1">
                    <a:latin typeface="Helvetica Neue" panose="02000503000000020004" pitchFamily="2" charset="0"/>
                  </a:rPr>
                  <a:t>OpenKI</a:t>
                </a:r>
                <a:r>
                  <a:rPr kumimoji="1" lang="zh-CN" altLang="en-US" sz="1600" dirty="0">
                    <a:latin typeface="Helvetica Neue" panose="02000503000000020004" pitchFamily="2" charset="0"/>
                  </a:rPr>
                  <a:t>中使用的方法即为一种局部方法，在编码的过程中将实体对相关的三个关系集进行了聚合，再将各自的编码进行拼接，得到实体对的局部编码</a:t>
                </a:r>
                <a14:m>
                  <m:oMath xmlns:m="http://schemas.openxmlformats.org/officeDocument/2006/math">
                    <m:sSub>
                      <m:sSubPr>
                        <m:ctrlPr>
                          <a:rPr kumimoji="1" lang="en-US" altLang="zh-CN" sz="1600"/>
                        </m:ctrlPr>
                      </m:sSubPr>
                      <m:e>
                        <m:r>
                          <a:rPr kumimoji="1" lang="en-US" altLang="zh-CN" sz="1600"/>
                          <m:t>𝑡</m:t>
                        </m:r>
                      </m:e>
                      <m:sub>
                        <m:r>
                          <a:rPr kumimoji="1" lang="en-US" altLang="zh-CN" sz="1600"/>
                          <m:t>𝑙</m:t>
                        </m:r>
                      </m:sub>
                    </m:sSub>
                  </m:oMath>
                </a14:m>
                <a:endParaRPr kumimoji="1" lang="en-US" altLang="zh-CN" sz="1600" dirty="0">
                  <a:latin typeface="Helvetica Neue" panose="02000503000000020004" pitchFamily="2" charset="0"/>
                </a:endParaRPr>
              </a:p>
              <a:p>
                <a:endParaRPr kumimoji="1" lang="en-US" altLang="zh-CN" sz="1600" dirty="0">
                  <a:latin typeface="Helvetica Neue" panose="02000503000000020004" pitchFamily="2" charset="0"/>
                </a:endParaRPr>
              </a:p>
              <a:p>
                <a14:m>
                  <m:oMath xmlns:m="http://schemas.openxmlformats.org/officeDocument/2006/math">
                    <m:sSub>
                      <m:sSubPr>
                        <m:ctrlPr>
                          <a:rPr kumimoji="1" lang="en-US" altLang="zh-CN" sz="1600"/>
                        </m:ctrlPr>
                      </m:sSubPr>
                      <m:e>
                        <m:r>
                          <a:rPr kumimoji="1" lang="en-US" altLang="zh-CN" sz="1600"/>
                          <m:t>𝑡</m:t>
                        </m:r>
                      </m:e>
                      <m:sub>
                        <m:r>
                          <a:rPr kumimoji="1" lang="en-US" altLang="zh-CN" sz="1600"/>
                          <m:t>𝑙</m:t>
                        </m:r>
                      </m:sub>
                    </m:sSub>
                  </m:oMath>
                </a14:m>
                <a:r>
                  <a:rPr kumimoji="1" lang="zh-CN" altLang="en-US" sz="1600" dirty="0">
                    <a:latin typeface="Helvetica Neue" panose="02000503000000020004" pitchFamily="2" charset="0"/>
                  </a:rPr>
                  <a:t>经过进一步的</a:t>
                </a:r>
                <a:r>
                  <a:rPr kumimoji="1" lang="en-US" altLang="zh-CN" sz="1600" dirty="0">
                    <a:latin typeface="Helvetica Neue" panose="02000503000000020004" pitchFamily="2" charset="0"/>
                  </a:rPr>
                  <a:t>MLP</a:t>
                </a:r>
                <a:r>
                  <a:rPr kumimoji="1" lang="zh-CN" altLang="en-US" sz="1600" dirty="0">
                    <a:latin typeface="Helvetica Neue" panose="02000503000000020004" pitchFamily="2" charset="0"/>
                  </a:rPr>
                  <a:t>层得到所预测关系的得分</a:t>
                </a:r>
              </a:p>
            </p:txBody>
          </p:sp>
        </mc:Choice>
        <mc:Fallback>
          <p:sp>
            <p:nvSpPr>
              <p:cNvPr id="10" name="文本框 9">
                <a:extLst>
                  <a:ext uri="{FF2B5EF4-FFF2-40B4-BE49-F238E27FC236}">
                    <a16:creationId xmlns:a16="http://schemas.microsoft.com/office/drawing/2014/main" id="{8D8D7357-7D13-B74A-9A36-B7F9C0D3E2BE}"/>
                  </a:ext>
                </a:extLst>
              </p:cNvPr>
              <p:cNvSpPr txBox="1">
                <a:spLocks noRot="1" noChangeAspect="1" noMove="1" noResize="1" noEditPoints="1" noAdjustHandles="1" noChangeArrowheads="1" noChangeShapeType="1" noTextEdit="1"/>
              </p:cNvSpPr>
              <p:nvPr/>
            </p:nvSpPr>
            <p:spPr>
              <a:xfrm>
                <a:off x="838200" y="1690688"/>
                <a:ext cx="10435683" cy="1569660"/>
              </a:xfrm>
              <a:prstGeom prst="rect">
                <a:avLst/>
              </a:prstGeom>
              <a:blipFill>
                <a:blip r:embed="rId3"/>
                <a:stretch>
                  <a:fillRect l="-365" t="-800" r="-122" b="-4000"/>
                </a:stretch>
              </a:blipFill>
            </p:spPr>
            <p:txBody>
              <a:bodyPr/>
              <a:lstStyle/>
              <a:p>
                <a:r>
                  <a:rPr lang="zh-CN" altLang="en-US">
                    <a:noFill/>
                  </a:rPr>
                  <a:t> </a:t>
                </a:r>
              </a:p>
            </p:txBody>
          </p:sp>
        </mc:Fallback>
      </mc:AlternateContent>
      <p:pic>
        <p:nvPicPr>
          <p:cNvPr id="6" name="内容占位符 5">
            <a:extLst>
              <a:ext uri="{FF2B5EF4-FFF2-40B4-BE49-F238E27FC236}">
                <a16:creationId xmlns:a16="http://schemas.microsoft.com/office/drawing/2014/main" id="{4EBAA323-F436-8D42-ACB6-7CAEB608934B}"/>
              </a:ext>
            </a:extLst>
          </p:cNvPr>
          <p:cNvPicPr>
            <a:picLocks noGrp="1" noChangeAspect="1"/>
          </p:cNvPicPr>
          <p:nvPr>
            <p:ph idx="1"/>
          </p:nvPr>
        </p:nvPicPr>
        <p:blipFill>
          <a:blip r:embed="rId4"/>
          <a:stretch>
            <a:fillRect/>
          </a:stretch>
        </p:blipFill>
        <p:spPr>
          <a:xfrm>
            <a:off x="4013200" y="3718958"/>
            <a:ext cx="4165600" cy="571500"/>
          </a:xfrm>
          <a:prstGeom prst="rect">
            <a:avLst/>
          </a:prstGeom>
        </p:spPr>
      </p:pic>
      <p:pic>
        <p:nvPicPr>
          <p:cNvPr id="7" name="图片 6">
            <a:extLst>
              <a:ext uri="{FF2B5EF4-FFF2-40B4-BE49-F238E27FC236}">
                <a16:creationId xmlns:a16="http://schemas.microsoft.com/office/drawing/2014/main" id="{F2CEA806-5DD4-2541-88E7-F3DBD14859E9}"/>
              </a:ext>
            </a:extLst>
          </p:cNvPr>
          <p:cNvPicPr>
            <a:picLocks noChangeAspect="1"/>
          </p:cNvPicPr>
          <p:nvPr/>
        </p:nvPicPr>
        <p:blipFill>
          <a:blip r:embed="rId5"/>
          <a:stretch>
            <a:fillRect/>
          </a:stretch>
        </p:blipFill>
        <p:spPr>
          <a:xfrm>
            <a:off x="4149493" y="4526045"/>
            <a:ext cx="3893015" cy="532479"/>
          </a:xfrm>
          <a:prstGeom prst="rect">
            <a:avLst/>
          </a:prstGeom>
        </p:spPr>
      </p:pic>
    </p:spTree>
    <p:extLst>
      <p:ext uri="{BB962C8B-B14F-4D97-AF65-F5344CB8AC3E}">
        <p14:creationId xmlns:p14="http://schemas.microsoft.com/office/powerpoint/2010/main" val="30662756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Collective Method</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ACL/IJCNLP 2021,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CoRI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Collective Relation Integration with Data Augmentation for Open Information Extraction</a:t>
            </a:r>
            <a:endParaRPr kumimoji="1" lang="zh-CN" altLang="en-US" sz="1600" dirty="0">
              <a:latin typeface="Helvetica Neue" panose="02000503000000020004" pitchFamily="2" charset="0"/>
              <a:cs typeface="Helvetica Neue" panose="02000503000000020004" pitchFamily="2" charset="0"/>
            </a:endParaRPr>
          </a:p>
        </p:txBody>
      </p:sp>
      <p:sp>
        <p:nvSpPr>
          <p:cNvPr id="10" name="文本框 9">
            <a:extLst>
              <a:ext uri="{FF2B5EF4-FFF2-40B4-BE49-F238E27FC236}">
                <a16:creationId xmlns:a16="http://schemas.microsoft.com/office/drawing/2014/main" id="{8D8D7357-7D13-B74A-9A36-B7F9C0D3E2BE}"/>
              </a:ext>
            </a:extLst>
          </p:cNvPr>
          <p:cNvSpPr txBox="1"/>
          <p:nvPr/>
        </p:nvSpPr>
        <p:spPr>
          <a:xfrm>
            <a:off x="838200" y="1690688"/>
            <a:ext cx="10435683" cy="1077218"/>
          </a:xfrm>
          <a:prstGeom prst="rect">
            <a:avLst/>
          </a:prstGeom>
          <a:noFill/>
        </p:spPr>
        <p:txBody>
          <a:bodyPr wrap="square" rtlCol="0">
            <a:spAutoFit/>
          </a:bodyPr>
          <a:lstStyle/>
          <a:p>
            <a:r>
              <a:rPr kumimoji="1" lang="zh-CN" altLang="en-US" sz="1600" dirty="0"/>
              <a:t>两阶段集合推导方法：</a:t>
            </a:r>
            <a:endParaRPr kumimoji="1" lang="en-US" altLang="zh-CN" sz="1600" dirty="0"/>
          </a:p>
          <a:p>
            <a:endParaRPr kumimoji="1" lang="en-US" altLang="zh-CN" sz="1600" dirty="0"/>
          </a:p>
          <a:p>
            <a:r>
              <a:rPr kumimoji="1" lang="zh-CN" altLang="en-US" sz="1600" dirty="0"/>
              <a:t>第一阶段：使用局部方法得到局部预测结果集合</a:t>
            </a:r>
            <a:endParaRPr kumimoji="1" lang="en-US" altLang="zh-CN" sz="1600" dirty="0"/>
          </a:p>
          <a:p>
            <a:r>
              <a:rPr kumimoji="1" lang="zh-CN" altLang="en-US" sz="1600" dirty="0"/>
              <a:t>第二阶段：基于局部嵌入表示与局部预测结果来得到修正后的预测结果</a:t>
            </a:r>
            <a:endParaRPr kumimoji="1" lang="en-US" altLang="zh-CN" sz="1600" dirty="0"/>
          </a:p>
        </p:txBody>
      </p:sp>
      <p:pic>
        <p:nvPicPr>
          <p:cNvPr id="13" name="内容占位符 12">
            <a:extLst>
              <a:ext uri="{FF2B5EF4-FFF2-40B4-BE49-F238E27FC236}">
                <a16:creationId xmlns:a16="http://schemas.microsoft.com/office/drawing/2014/main" id="{A69A3947-A0F4-B247-96EE-7B478BDE15CF}"/>
              </a:ext>
            </a:extLst>
          </p:cNvPr>
          <p:cNvPicPr>
            <a:picLocks noGrp="1" noChangeAspect="1"/>
          </p:cNvPicPr>
          <p:nvPr>
            <p:ph idx="1"/>
          </p:nvPr>
        </p:nvPicPr>
        <p:blipFill>
          <a:blip r:embed="rId2"/>
          <a:stretch>
            <a:fillRect/>
          </a:stretch>
        </p:blipFill>
        <p:spPr>
          <a:xfrm>
            <a:off x="3928559" y="3267283"/>
            <a:ext cx="4334882" cy="2259983"/>
          </a:xfrm>
          <a:prstGeom prst="rect">
            <a:avLst/>
          </a:prstGeom>
        </p:spPr>
      </p:pic>
    </p:spTree>
    <p:extLst>
      <p:ext uri="{BB962C8B-B14F-4D97-AF65-F5344CB8AC3E}">
        <p14:creationId xmlns:p14="http://schemas.microsoft.com/office/powerpoint/2010/main" val="11758532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Collective Method</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ACL/IJCNLP 2021,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CoRI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Collective Relation Integration with Data Augmentation for Open Information Extraction</a:t>
            </a:r>
            <a:endParaRPr kumimoji="1" lang="zh-CN" altLang="en-US" sz="1600" dirty="0">
              <a:latin typeface="Helvetica Neue" panose="02000503000000020004" pitchFamily="2" charset="0"/>
              <a:cs typeface="Helvetica Neue" panose="02000503000000020004" pitchFamily="2" charset="0"/>
            </a:endParaRPr>
          </a:p>
        </p:txBody>
      </p:sp>
      <p:sp>
        <p:nvSpPr>
          <p:cNvPr id="10" name="文本框 9">
            <a:extLst>
              <a:ext uri="{FF2B5EF4-FFF2-40B4-BE49-F238E27FC236}">
                <a16:creationId xmlns:a16="http://schemas.microsoft.com/office/drawing/2014/main" id="{8D8D7357-7D13-B74A-9A36-B7F9C0D3E2BE}"/>
              </a:ext>
            </a:extLst>
          </p:cNvPr>
          <p:cNvSpPr txBox="1"/>
          <p:nvPr/>
        </p:nvSpPr>
        <p:spPr>
          <a:xfrm>
            <a:off x="838200" y="1690688"/>
            <a:ext cx="10435683" cy="830997"/>
          </a:xfrm>
          <a:prstGeom prst="rect">
            <a:avLst/>
          </a:prstGeom>
          <a:noFill/>
        </p:spPr>
        <p:txBody>
          <a:bodyPr wrap="square" rtlCol="0">
            <a:spAutoFit/>
          </a:bodyPr>
          <a:lstStyle/>
          <a:p>
            <a:r>
              <a:rPr kumimoji="1" lang="zh-CN" altLang="en-US" sz="1600" dirty="0">
                <a:latin typeface="Helvetica Neue" panose="02000503000000020004" pitchFamily="2" charset="0"/>
              </a:rPr>
              <a:t>第一阶段：</a:t>
            </a:r>
            <a:endParaRPr kumimoji="1" lang="en-US" altLang="zh-CN" sz="1600" dirty="0">
              <a:latin typeface="Helvetica Neue" panose="02000503000000020004" pitchFamily="2" charset="0"/>
            </a:endParaRPr>
          </a:p>
          <a:p>
            <a:endParaRPr kumimoji="1" lang="en-US" altLang="zh-CN" sz="1600" dirty="0">
              <a:latin typeface="Helvetica Neue" panose="02000503000000020004" pitchFamily="2" charset="0"/>
            </a:endParaRPr>
          </a:p>
          <a:p>
            <a:r>
              <a:rPr kumimoji="1" lang="zh-CN" altLang="en-US" sz="1600" dirty="0">
                <a:latin typeface="Helvetica Neue" panose="02000503000000020004" pitchFamily="2" charset="0"/>
              </a:rPr>
              <a:t>使用局部方法得到候选集、局部嵌入表示（论文中使用的局部方法为</a:t>
            </a:r>
            <a:r>
              <a:rPr kumimoji="1" lang="en-US" altLang="zh-CN" sz="1600" dirty="0" err="1">
                <a:latin typeface="Helvetica Neue" panose="02000503000000020004" pitchFamily="2" charset="0"/>
              </a:rPr>
              <a:t>OpenKI</a:t>
            </a:r>
            <a:r>
              <a:rPr kumimoji="1" lang="zh-CN" altLang="en-US" sz="1600" dirty="0">
                <a:latin typeface="Helvetica Neue" panose="02000503000000020004" pitchFamily="2" charset="0"/>
              </a:rPr>
              <a:t>）</a:t>
            </a:r>
            <a:endParaRPr kumimoji="1" lang="en-US" altLang="zh-CN" sz="1600" dirty="0">
              <a:latin typeface="Helvetica Neue" panose="02000503000000020004" pitchFamily="2" charset="0"/>
            </a:endParaRPr>
          </a:p>
        </p:txBody>
      </p:sp>
      <p:pic>
        <p:nvPicPr>
          <p:cNvPr id="6" name="内容占位符 5">
            <a:extLst>
              <a:ext uri="{FF2B5EF4-FFF2-40B4-BE49-F238E27FC236}">
                <a16:creationId xmlns:a16="http://schemas.microsoft.com/office/drawing/2014/main" id="{C5EC9AC7-052C-1E48-96DC-7A3911CB6664}"/>
              </a:ext>
            </a:extLst>
          </p:cNvPr>
          <p:cNvPicPr>
            <a:picLocks noGrp="1" noChangeAspect="1"/>
          </p:cNvPicPr>
          <p:nvPr>
            <p:ph idx="1"/>
          </p:nvPr>
        </p:nvPicPr>
        <p:blipFill>
          <a:blip r:embed="rId3"/>
          <a:stretch>
            <a:fillRect/>
          </a:stretch>
        </p:blipFill>
        <p:spPr>
          <a:xfrm>
            <a:off x="4823987" y="3260591"/>
            <a:ext cx="3213100" cy="774700"/>
          </a:xfrm>
          <a:prstGeom prst="rect">
            <a:avLst/>
          </a:prstGeom>
        </p:spPr>
      </p:pic>
      <p:pic>
        <p:nvPicPr>
          <p:cNvPr id="7" name="图片 6">
            <a:extLst>
              <a:ext uri="{FF2B5EF4-FFF2-40B4-BE49-F238E27FC236}">
                <a16:creationId xmlns:a16="http://schemas.microsoft.com/office/drawing/2014/main" id="{19EF34F0-8674-1740-9297-76AFC6FD4CE9}"/>
              </a:ext>
            </a:extLst>
          </p:cNvPr>
          <p:cNvPicPr>
            <a:picLocks noChangeAspect="1"/>
          </p:cNvPicPr>
          <p:nvPr/>
        </p:nvPicPr>
        <p:blipFill>
          <a:blip r:embed="rId4"/>
          <a:stretch>
            <a:fillRect/>
          </a:stretch>
        </p:blipFill>
        <p:spPr>
          <a:xfrm>
            <a:off x="5281187" y="4245994"/>
            <a:ext cx="2298700" cy="622300"/>
          </a:xfrm>
          <a:prstGeom prst="rect">
            <a:avLst/>
          </a:prstGeom>
        </p:spPr>
      </p:pic>
    </p:spTree>
    <p:extLst>
      <p:ext uri="{BB962C8B-B14F-4D97-AF65-F5344CB8AC3E}">
        <p14:creationId xmlns:p14="http://schemas.microsoft.com/office/powerpoint/2010/main" val="505275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B062BF-E6A7-274B-A5BA-F7E7A5D3399E}"/>
              </a:ext>
            </a:extLst>
          </p:cNvPr>
          <p:cNvSpPr>
            <a:spLocks noGrp="1"/>
          </p:cNvSpPr>
          <p:nvPr>
            <p:ph type="title"/>
          </p:nvPr>
        </p:nvSpPr>
        <p:spPr/>
        <p:txBody>
          <a:bodyPr/>
          <a:lstStyle/>
          <a:p>
            <a:r>
              <a:rPr kumimoji="1" lang="en-US" altLang="zh-CN" b="1" dirty="0"/>
              <a:t>Task</a:t>
            </a:r>
            <a:endParaRPr kumimoji="1" lang="zh-CN" altLang="en-US" b="1" dirty="0"/>
          </a:p>
        </p:txBody>
      </p:sp>
      <p:pic>
        <p:nvPicPr>
          <p:cNvPr id="5" name="内容占位符 4">
            <a:extLst>
              <a:ext uri="{FF2B5EF4-FFF2-40B4-BE49-F238E27FC236}">
                <a16:creationId xmlns:a16="http://schemas.microsoft.com/office/drawing/2014/main" id="{E95D3EA6-AFB7-A34D-8C25-D370F02D176D}"/>
              </a:ext>
            </a:extLst>
          </p:cNvPr>
          <p:cNvPicPr>
            <a:picLocks noGrp="1" noChangeAspect="1"/>
          </p:cNvPicPr>
          <p:nvPr>
            <p:ph idx="1"/>
          </p:nvPr>
        </p:nvPicPr>
        <p:blipFill>
          <a:blip r:embed="rId2"/>
          <a:stretch>
            <a:fillRect/>
          </a:stretch>
        </p:blipFill>
        <p:spPr>
          <a:xfrm>
            <a:off x="838200" y="1843490"/>
            <a:ext cx="10465714" cy="1065600"/>
          </a:xfrm>
          <a:prstGeom prst="rect">
            <a:avLst/>
          </a:prstGeom>
        </p:spPr>
      </p:pic>
      <p:sp>
        <p:nvSpPr>
          <p:cNvPr id="7" name="文本框 6">
            <a:extLst>
              <a:ext uri="{FF2B5EF4-FFF2-40B4-BE49-F238E27FC236}">
                <a16:creationId xmlns:a16="http://schemas.microsoft.com/office/drawing/2014/main" id="{8EC71016-FD62-7E4C-871C-2DCD816D8A2B}"/>
              </a:ext>
            </a:extLst>
          </p:cNvPr>
          <p:cNvSpPr txBox="1"/>
          <p:nvPr/>
        </p:nvSpPr>
        <p:spPr>
          <a:xfrm>
            <a:off x="838200" y="3275077"/>
            <a:ext cx="9251576" cy="86177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E1:</a:t>
            </a:r>
          </a:p>
          <a:p>
            <a:endPar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endParaRPr>
          </a:p>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a:t>
            </a:r>
            <a:r>
              <a:rPr kumimoji="1" lang="en-US" altLang="zh-CN" sz="1600" dirty="0">
                <a:solidFill>
                  <a:srgbClr val="00B0F0"/>
                </a:solidFill>
                <a:latin typeface="Helvetica Neue" panose="02000503000000020004" pitchFamily="2" charset="0"/>
                <a:ea typeface="Helvetica Neue" panose="02000503000000020004" pitchFamily="2" charset="0"/>
                <a:cs typeface="Helvetica Neue" panose="02000503000000020004" pitchFamily="2" charset="0"/>
              </a:rPr>
              <a:t>Robin Hood</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a:t>
            </a:r>
            <a:r>
              <a:rPr kumimoji="1" lang="en-US" altLang="zh-CN" sz="1600" dirty="0">
                <a:solidFill>
                  <a:srgbClr val="C00000"/>
                </a:solidFill>
                <a:latin typeface="Helvetica Neue" panose="02000503000000020004" pitchFamily="2" charset="0"/>
                <a:ea typeface="Helvetica Neue" panose="02000503000000020004" pitchFamily="2" charset="0"/>
                <a:cs typeface="Helvetica Neue" panose="02000503000000020004" pitchFamily="2" charset="0"/>
              </a:rPr>
              <a:t>Full Cast and Crew</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a:t>
            </a:r>
            <a:r>
              <a:rPr kumimoji="1" lang="en-US" altLang="zh-CN" sz="1600" dirty="0">
                <a:solidFill>
                  <a:schemeClr val="accent2"/>
                </a:solidFill>
                <a:latin typeface="Helvetica Neue" panose="02000503000000020004" pitchFamily="2" charset="0"/>
                <a:ea typeface="Helvetica Neue" panose="02000503000000020004" pitchFamily="2" charset="0"/>
                <a:cs typeface="Helvetica Neue" panose="02000503000000020004" pitchFamily="2" charset="0"/>
              </a:rPr>
              <a:t>Leonardo </a:t>
            </a:r>
            <a:r>
              <a:rPr kumimoji="1" lang="en-US" altLang="zh-CN" sz="1600" dirty="0" err="1">
                <a:solidFill>
                  <a:schemeClr val="accent2"/>
                </a:solidFill>
                <a:latin typeface="Helvetica Neue" panose="02000503000000020004" pitchFamily="2" charset="0"/>
                <a:ea typeface="Helvetica Neue" panose="02000503000000020004" pitchFamily="2" charset="0"/>
                <a:cs typeface="Helvetica Neue" panose="02000503000000020004" pitchFamily="2" charset="0"/>
              </a:rPr>
              <a:t>Decaprio</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a:t>
            </a:r>
            <a:endParaRPr kumimoji="1" lang="zh-CN" altLang="en-US" sz="1600" dirty="0">
              <a:latin typeface="Helvetica Neue" panose="02000503000000020004" pitchFamily="2" charset="0"/>
              <a:cs typeface="Helvetica Neue" panose="02000503000000020004" pitchFamily="2" charset="0"/>
            </a:endParaRPr>
          </a:p>
        </p:txBody>
      </p:sp>
      <p:sp>
        <p:nvSpPr>
          <p:cNvPr id="3" name="文本框 2">
            <a:extLst>
              <a:ext uri="{FF2B5EF4-FFF2-40B4-BE49-F238E27FC236}">
                <a16:creationId xmlns:a16="http://schemas.microsoft.com/office/drawing/2014/main" id="{591D40EB-54CA-484B-A1E2-0EFAC17F1786}"/>
              </a:ext>
            </a:extLst>
          </p:cNvPr>
          <p:cNvSpPr txBox="1"/>
          <p:nvPr/>
        </p:nvSpPr>
        <p:spPr>
          <a:xfrm>
            <a:off x="2464982" y="5124894"/>
            <a:ext cx="1458433" cy="369332"/>
          </a:xfrm>
          <a:prstGeom prst="rect">
            <a:avLst/>
          </a:prstGeom>
          <a:noFill/>
        </p:spPr>
        <p:txBody>
          <a:bodyPr wrap="square" rtlCol="0">
            <a:spAutoFit/>
          </a:bodyPr>
          <a:lstStyle/>
          <a:p>
            <a:r>
              <a:rPr kumimoji="1" lang="en-US" altLang="zh-CN" dirty="0">
                <a:solidFill>
                  <a:srgbClr val="00B050"/>
                </a:solidFill>
                <a:latin typeface="Helvetica Neue" panose="02000503000000020004" pitchFamily="2" charset="0"/>
                <a:ea typeface="Helvetica Neue" panose="02000503000000020004" pitchFamily="2" charset="0"/>
                <a:cs typeface="Helvetica Neue" panose="02000503000000020004" pitchFamily="2" charset="0"/>
              </a:rPr>
              <a:t>@</a:t>
            </a:r>
            <a:r>
              <a:rPr kumimoji="1" lang="en-US" altLang="zh-CN" dirty="0" err="1">
                <a:solidFill>
                  <a:srgbClr val="00B050"/>
                </a:solidFill>
                <a:latin typeface="Helvetica Neue" panose="02000503000000020004" pitchFamily="2" charset="0"/>
                <a:ea typeface="Helvetica Neue" panose="02000503000000020004" pitchFamily="2" charset="0"/>
                <a:cs typeface="Helvetica Neue" panose="02000503000000020004" pitchFamily="2" charset="0"/>
              </a:rPr>
              <a:t>film.actor</a:t>
            </a:r>
            <a:endParaRPr kumimoji="1" lang="zh-CN" altLang="en-US" dirty="0">
              <a:solidFill>
                <a:srgbClr val="00B050"/>
              </a:solidFill>
              <a:latin typeface="Helvetica Neue" panose="02000503000000020004" pitchFamily="2" charset="0"/>
              <a:cs typeface="Helvetica Neue" panose="02000503000000020004" pitchFamily="2" charset="0"/>
            </a:endParaRPr>
          </a:p>
        </p:txBody>
      </p:sp>
      <p:sp>
        <p:nvSpPr>
          <p:cNvPr id="4" name="下箭头 3">
            <a:extLst>
              <a:ext uri="{FF2B5EF4-FFF2-40B4-BE49-F238E27FC236}">
                <a16:creationId xmlns:a16="http://schemas.microsoft.com/office/drawing/2014/main" id="{6C92369B-1C4E-DC42-9EB3-E4D0E0055AD5}"/>
              </a:ext>
            </a:extLst>
          </p:cNvPr>
          <p:cNvSpPr/>
          <p:nvPr/>
        </p:nvSpPr>
        <p:spPr>
          <a:xfrm>
            <a:off x="3019647" y="4231758"/>
            <a:ext cx="174551" cy="7549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文本框 5">
            <a:extLst>
              <a:ext uri="{FF2B5EF4-FFF2-40B4-BE49-F238E27FC236}">
                <a16:creationId xmlns:a16="http://schemas.microsoft.com/office/drawing/2014/main" id="{29CD411A-A980-7046-B035-B5AF472E1895}"/>
              </a:ext>
            </a:extLst>
          </p:cNvPr>
          <p:cNvSpPr txBox="1"/>
          <p:nvPr/>
        </p:nvSpPr>
        <p:spPr>
          <a:xfrm>
            <a:off x="3370521" y="4423144"/>
            <a:ext cx="2190307" cy="369332"/>
          </a:xfrm>
          <a:prstGeom prst="rect">
            <a:avLst/>
          </a:prstGeom>
          <a:noFill/>
        </p:spPr>
        <p:txBody>
          <a:bodyPr wrap="square" rtlCol="0">
            <a:spAutoFit/>
          </a:bodyPr>
          <a:lstStyle/>
          <a:p>
            <a:r>
              <a:rPr kumimoji="1" lang="en-US" altLang="zh-CN" dirty="0">
                <a:latin typeface="Helvetica Neue" panose="02000503000000020004" pitchFamily="2" charset="0"/>
              </a:rPr>
              <a:t>Relation Integration</a:t>
            </a:r>
            <a:endParaRPr kumimoji="1" lang="zh-CN" altLang="en-US" dirty="0">
              <a:latin typeface="Helvetica Neue" panose="02000503000000020004" pitchFamily="2" charset="0"/>
            </a:endParaRPr>
          </a:p>
        </p:txBody>
      </p:sp>
    </p:spTree>
    <p:extLst>
      <p:ext uri="{BB962C8B-B14F-4D97-AF65-F5344CB8AC3E}">
        <p14:creationId xmlns:p14="http://schemas.microsoft.com/office/powerpoint/2010/main" val="15122742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Collective Method</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ACL/IJCNLP 2021,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CoRI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Collective Relation Integration with Data Augmentation for Open Information Extraction</a:t>
            </a:r>
            <a:endParaRPr kumimoji="1" lang="zh-CN" altLang="en-US" sz="1600" dirty="0">
              <a:latin typeface="Helvetica Neue" panose="02000503000000020004" pitchFamily="2" charset="0"/>
              <a:cs typeface="Helvetica Neue" panose="02000503000000020004" pitchFamily="2" charset="0"/>
            </a:endParaRPr>
          </a:p>
        </p:txBody>
      </p:sp>
      <p:sp>
        <p:nvSpPr>
          <p:cNvPr id="10" name="文本框 9">
            <a:extLst>
              <a:ext uri="{FF2B5EF4-FFF2-40B4-BE49-F238E27FC236}">
                <a16:creationId xmlns:a16="http://schemas.microsoft.com/office/drawing/2014/main" id="{8D8D7357-7D13-B74A-9A36-B7F9C0D3E2BE}"/>
              </a:ext>
            </a:extLst>
          </p:cNvPr>
          <p:cNvSpPr txBox="1"/>
          <p:nvPr/>
        </p:nvSpPr>
        <p:spPr>
          <a:xfrm>
            <a:off x="838200" y="1690688"/>
            <a:ext cx="10435683" cy="830997"/>
          </a:xfrm>
          <a:prstGeom prst="rect">
            <a:avLst/>
          </a:prstGeom>
          <a:noFill/>
        </p:spPr>
        <p:txBody>
          <a:bodyPr wrap="square" rtlCol="0">
            <a:spAutoFit/>
          </a:bodyPr>
          <a:lstStyle/>
          <a:p>
            <a:r>
              <a:rPr kumimoji="1" lang="zh-CN" altLang="en-US" sz="1600" dirty="0"/>
              <a:t>第二阶段：</a:t>
            </a:r>
            <a:endParaRPr kumimoji="1" lang="en-US" altLang="zh-CN" sz="1600" dirty="0"/>
          </a:p>
          <a:p>
            <a:endParaRPr kumimoji="1" lang="en-US" altLang="zh-CN" sz="1600" dirty="0"/>
          </a:p>
          <a:p>
            <a:r>
              <a:rPr kumimoji="1" lang="zh-CN" altLang="en-US" sz="1600" dirty="0"/>
              <a:t>基于候选集与局部嵌入表示，计算出最终的关系预测得分</a:t>
            </a:r>
            <a:endParaRPr kumimoji="1" lang="en-US" altLang="zh-CN" sz="1600" dirty="0"/>
          </a:p>
        </p:txBody>
      </p:sp>
      <p:pic>
        <p:nvPicPr>
          <p:cNvPr id="8" name="内容占位符 7">
            <a:extLst>
              <a:ext uri="{FF2B5EF4-FFF2-40B4-BE49-F238E27FC236}">
                <a16:creationId xmlns:a16="http://schemas.microsoft.com/office/drawing/2014/main" id="{6FC2F389-A92C-3A40-A802-CB16C6E4B0AD}"/>
              </a:ext>
            </a:extLst>
          </p:cNvPr>
          <p:cNvPicPr>
            <a:picLocks noGrp="1" noChangeAspect="1"/>
          </p:cNvPicPr>
          <p:nvPr>
            <p:ph idx="1"/>
          </p:nvPr>
        </p:nvPicPr>
        <p:blipFill>
          <a:blip r:embed="rId3"/>
          <a:stretch>
            <a:fillRect/>
          </a:stretch>
        </p:blipFill>
        <p:spPr>
          <a:xfrm>
            <a:off x="3949700" y="3267794"/>
            <a:ext cx="4292600" cy="647700"/>
          </a:xfrm>
          <a:prstGeom prst="rect">
            <a:avLst/>
          </a:prstGeom>
        </p:spPr>
      </p:pic>
      <p:pic>
        <p:nvPicPr>
          <p:cNvPr id="9" name="图片 8">
            <a:extLst>
              <a:ext uri="{FF2B5EF4-FFF2-40B4-BE49-F238E27FC236}">
                <a16:creationId xmlns:a16="http://schemas.microsoft.com/office/drawing/2014/main" id="{4BFF2B49-F108-A043-8042-643AE3FBC6CF}"/>
              </a:ext>
            </a:extLst>
          </p:cNvPr>
          <p:cNvPicPr>
            <a:picLocks noChangeAspect="1"/>
          </p:cNvPicPr>
          <p:nvPr/>
        </p:nvPicPr>
        <p:blipFill>
          <a:blip r:embed="rId4"/>
          <a:stretch>
            <a:fillRect/>
          </a:stretch>
        </p:blipFill>
        <p:spPr>
          <a:xfrm>
            <a:off x="3949700" y="4325558"/>
            <a:ext cx="4292600" cy="557327"/>
          </a:xfrm>
          <a:prstGeom prst="rect">
            <a:avLst/>
          </a:prstGeom>
        </p:spPr>
      </p:pic>
    </p:spTree>
    <p:extLst>
      <p:ext uri="{BB962C8B-B14F-4D97-AF65-F5344CB8AC3E}">
        <p14:creationId xmlns:p14="http://schemas.microsoft.com/office/powerpoint/2010/main" val="34111258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Collective Method</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ACL/IJCNLP 2021,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CoRI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Collective Relation Integration with Data Augmentation for Open Information Extraction</a:t>
            </a:r>
            <a:endParaRPr kumimoji="1" lang="zh-CN" altLang="en-US" sz="1600" dirty="0">
              <a:latin typeface="Helvetica Neue" panose="02000503000000020004" pitchFamily="2" charset="0"/>
              <a:cs typeface="Helvetica Neue" panose="02000503000000020004" pitchFamily="2" charset="0"/>
            </a:endParaRPr>
          </a:p>
        </p:txBody>
      </p:sp>
      <p:pic>
        <p:nvPicPr>
          <p:cNvPr id="6" name="内容占位符 5">
            <a:extLst>
              <a:ext uri="{FF2B5EF4-FFF2-40B4-BE49-F238E27FC236}">
                <a16:creationId xmlns:a16="http://schemas.microsoft.com/office/drawing/2014/main" id="{C9CA99F1-5A16-BD49-9444-8292FC3E81A5}"/>
              </a:ext>
            </a:extLst>
          </p:cNvPr>
          <p:cNvPicPr>
            <a:picLocks noGrp="1" noChangeAspect="1"/>
          </p:cNvPicPr>
          <p:nvPr>
            <p:ph idx="1"/>
          </p:nvPr>
        </p:nvPicPr>
        <p:blipFill>
          <a:blip r:embed="rId3"/>
          <a:stretch>
            <a:fillRect/>
          </a:stretch>
        </p:blipFill>
        <p:spPr>
          <a:xfrm>
            <a:off x="838200" y="1857328"/>
            <a:ext cx="10515600" cy="3418137"/>
          </a:xfrm>
          <a:prstGeom prst="rect">
            <a:avLst/>
          </a:prstGeom>
        </p:spPr>
      </p:pic>
    </p:spTree>
    <p:extLst>
      <p:ext uri="{BB962C8B-B14F-4D97-AF65-F5344CB8AC3E}">
        <p14:creationId xmlns:p14="http://schemas.microsoft.com/office/powerpoint/2010/main" val="30359342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A Case Study</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Eval4NLP 2020, On Aligning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OpenIE</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Extractions with Knowledge Bases: A Case Study</a:t>
            </a:r>
            <a:endParaRPr kumimoji="1" lang="zh-CN" altLang="en-US" sz="1600" dirty="0">
              <a:latin typeface="Helvetica Neue" panose="02000503000000020004" pitchFamily="2" charset="0"/>
              <a:cs typeface="Helvetica Neue" panose="02000503000000020004" pitchFamily="2" charset="0"/>
            </a:endParaRPr>
          </a:p>
        </p:txBody>
      </p:sp>
      <p:sp>
        <p:nvSpPr>
          <p:cNvPr id="8" name="文本框 7">
            <a:extLst>
              <a:ext uri="{FF2B5EF4-FFF2-40B4-BE49-F238E27FC236}">
                <a16:creationId xmlns:a16="http://schemas.microsoft.com/office/drawing/2014/main" id="{F3948153-102C-864F-9718-B80F49842C46}"/>
              </a:ext>
            </a:extLst>
          </p:cNvPr>
          <p:cNvSpPr txBox="1"/>
          <p:nvPr/>
        </p:nvSpPr>
        <p:spPr>
          <a:xfrm>
            <a:off x="838200" y="1835653"/>
            <a:ext cx="10435683" cy="1077218"/>
          </a:xfrm>
          <a:prstGeom prst="rect">
            <a:avLst/>
          </a:prstGeom>
          <a:noFill/>
        </p:spPr>
        <p:txBody>
          <a:bodyPr wrap="square" rtlCol="0">
            <a:spAutoFit/>
          </a:bodyPr>
          <a:lstStyle/>
          <a:p>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抽取结果所含有的信息和</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中信息的相关性是怎样的？</a:t>
            </a:r>
            <a:endParaRPr kumimoji="1" lang="en-US" altLang="zh-CN" sz="1600" dirty="0">
              <a:latin typeface="Helvetica Neue" panose="02000503000000020004" pitchFamily="2" charset="0"/>
            </a:endParaRPr>
          </a:p>
          <a:p>
            <a:endParaRPr kumimoji="1" lang="en-US" altLang="zh-CN" sz="1600" dirty="0">
              <a:latin typeface="Helvetica Neue" panose="02000503000000020004" pitchFamily="2" charset="0"/>
            </a:endParaRPr>
          </a:p>
          <a:p>
            <a:pPr marL="285750" indent="-285750">
              <a:buFont typeface="Arial" panose="020B0604020202020204" pitchFamily="34" charset="0"/>
              <a:buChar char="•"/>
            </a:pPr>
            <a:r>
              <a:rPr kumimoji="1" lang="zh-CN" altLang="en-US" sz="1600" dirty="0">
                <a:latin typeface="Helvetica Neue" panose="02000503000000020004" pitchFamily="2" charset="0"/>
              </a:rPr>
              <a:t>含有相同首尾实体的</a:t>
            </a: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三元组与</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三元组是否含有相近的关系？</a:t>
            </a:r>
            <a:endParaRPr kumimoji="1" lang="en-US" altLang="zh-CN" sz="1600" dirty="0">
              <a:latin typeface="Helvetica Neue" panose="02000503000000020004" pitchFamily="2" charset="0"/>
            </a:endParaRPr>
          </a:p>
          <a:p>
            <a:pPr marL="285750" indent="-285750">
              <a:buFont typeface="Arial" panose="020B0604020202020204" pitchFamily="34" charset="0"/>
              <a:buChar char="•"/>
            </a:pP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三元组含有多少</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中没有包含的信息？</a:t>
            </a:r>
            <a:endParaRPr kumimoji="1" lang="en-US" altLang="zh-CN" sz="1600" dirty="0">
              <a:latin typeface="Helvetica Neue" panose="02000503000000020004" pitchFamily="2" charset="0"/>
            </a:endParaRPr>
          </a:p>
        </p:txBody>
      </p:sp>
    </p:spTree>
    <p:extLst>
      <p:ext uri="{BB962C8B-B14F-4D97-AF65-F5344CB8AC3E}">
        <p14:creationId xmlns:p14="http://schemas.microsoft.com/office/powerpoint/2010/main" val="7870167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A Case Study</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Eval4NLP 2020, On Aligning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OpenIE</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Extractions with Knowledge Bases: A Case Study</a:t>
            </a:r>
            <a:endParaRPr kumimoji="1" lang="zh-CN" altLang="en-US" sz="1600" dirty="0">
              <a:latin typeface="Helvetica Neue" panose="02000503000000020004" pitchFamily="2" charset="0"/>
              <a:cs typeface="Helvetica Neue" panose="02000503000000020004" pitchFamily="2" charset="0"/>
            </a:endParaRPr>
          </a:p>
        </p:txBody>
      </p:sp>
      <p:sp>
        <p:nvSpPr>
          <p:cNvPr id="8" name="文本框 7">
            <a:extLst>
              <a:ext uri="{FF2B5EF4-FFF2-40B4-BE49-F238E27FC236}">
                <a16:creationId xmlns:a16="http://schemas.microsoft.com/office/drawing/2014/main" id="{F3948153-102C-864F-9718-B80F49842C46}"/>
              </a:ext>
            </a:extLst>
          </p:cNvPr>
          <p:cNvSpPr txBox="1"/>
          <p:nvPr/>
        </p:nvSpPr>
        <p:spPr>
          <a:xfrm>
            <a:off x="838200" y="1835653"/>
            <a:ext cx="10435683" cy="338554"/>
          </a:xfrm>
          <a:prstGeom prst="rect">
            <a:avLst/>
          </a:prstGeom>
          <a:noFill/>
        </p:spPr>
        <p:txBody>
          <a:bodyPr wrap="square" rtlCol="0">
            <a:spAutoFit/>
          </a:bodyPr>
          <a:lstStyle/>
          <a:p>
            <a:r>
              <a:rPr kumimoji="1" lang="zh-CN" altLang="en-US" sz="1600" dirty="0">
                <a:latin typeface="Helvetica Neue" panose="02000503000000020004" pitchFamily="2" charset="0"/>
              </a:rPr>
              <a:t>含有相同首尾实体的</a:t>
            </a: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三元组与</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三元组的分析</a:t>
            </a:r>
            <a:endParaRPr kumimoji="1" lang="en-US" altLang="zh-CN" sz="1600" dirty="0">
              <a:latin typeface="Helvetica Neue" panose="02000503000000020004" pitchFamily="2" charset="0"/>
            </a:endParaRPr>
          </a:p>
        </p:txBody>
      </p:sp>
      <mc:AlternateContent xmlns:mc="http://schemas.openxmlformats.org/markup-compatibility/2006">
        <mc:Choice xmlns:a14="http://schemas.microsoft.com/office/drawing/2010/main" Requires="a14">
          <p:sp>
            <p:nvSpPr>
              <p:cNvPr id="3" name="文本框 2">
                <a:extLst>
                  <a:ext uri="{FF2B5EF4-FFF2-40B4-BE49-F238E27FC236}">
                    <a16:creationId xmlns:a16="http://schemas.microsoft.com/office/drawing/2014/main" id="{0D147D92-26E4-6644-93F7-37E7F382B2E2}"/>
                  </a:ext>
                </a:extLst>
              </p:cNvPr>
              <p:cNvSpPr txBox="1"/>
              <p:nvPr/>
            </p:nvSpPr>
            <p:spPr>
              <a:xfrm>
                <a:off x="838200" y="2642840"/>
                <a:ext cx="10515600" cy="584775"/>
              </a:xfrm>
              <a:prstGeom prst="rect">
                <a:avLst/>
              </a:prstGeom>
              <a:noFill/>
            </p:spPr>
            <p:txBody>
              <a:bodyPr wrap="square" rtlCol="0">
                <a:spAutoFit/>
              </a:bodyPr>
              <a:lstStyle/>
              <a:p>
                <a:r>
                  <a:rPr kumimoji="1" lang="en-US" altLang="zh-CN" sz="1600" b="1" dirty="0">
                    <a:latin typeface="Helvetica Neue" panose="02000503000000020004" pitchFamily="2" charset="0"/>
                  </a:rPr>
                  <a:t>KB</a:t>
                </a:r>
                <a:r>
                  <a:rPr kumimoji="1" lang="zh-CN" altLang="en-US" sz="1600" b="1" dirty="0">
                    <a:latin typeface="Helvetica Neue" panose="02000503000000020004" pitchFamily="2" charset="0"/>
                  </a:rPr>
                  <a:t> </a:t>
                </a:r>
                <a:r>
                  <a:rPr kumimoji="1" lang="en-US" altLang="zh-CN" sz="1600" b="1" dirty="0">
                    <a:latin typeface="Helvetica Neue" panose="02000503000000020004" pitchFamily="2" charset="0"/>
                  </a:rPr>
                  <a:t>Hit</a:t>
                </a:r>
                <a:r>
                  <a:rPr kumimoji="1" lang="en-US" altLang="zh-CN" sz="1600" dirty="0">
                    <a:latin typeface="Helvetica Neue" panose="02000503000000020004" pitchFamily="2" charset="0"/>
                  </a:rPr>
                  <a:t> </a:t>
                </a:r>
                <a:r>
                  <a:rPr kumimoji="1" lang="zh-CN" altLang="en-US" sz="1600" dirty="0">
                    <a:latin typeface="Helvetica Neue" panose="02000503000000020004" pitchFamily="2" charset="0"/>
                  </a:rPr>
                  <a:t>对于</a:t>
                </a: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三元组</a:t>
                </a:r>
                <a14:m>
                  <m:oMath xmlns:m="http://schemas.openxmlformats.org/officeDocument/2006/math">
                    <m:d>
                      <m:dPr>
                        <m:ctrlPr>
                          <a:rPr kumimoji="1" lang="en-US" altLang="zh-CN" sz="1600">
                            <a:latin typeface="Helvetica Neue" panose="02000503000000020004" pitchFamily="2" charset="0"/>
                          </a:rPr>
                        </m:ctrlPr>
                      </m:dPr>
                      <m:e>
                        <m:r>
                          <a:rPr kumimoji="1" lang="en-US" altLang="zh-CN" sz="1600">
                            <a:latin typeface="Helvetica Neue" panose="02000503000000020004" pitchFamily="2" charset="0"/>
                          </a:rPr>
                          <m:t>𝑠</m:t>
                        </m:r>
                        <m:r>
                          <a:rPr kumimoji="1" lang="en-US" altLang="zh-CN" sz="1600">
                            <a:latin typeface="Helvetica Neue" panose="02000503000000020004" pitchFamily="2" charset="0"/>
                          </a:rPr>
                          <m:t>,</m:t>
                        </m:r>
                        <m:sSub>
                          <m:sSubPr>
                            <m:ctrlPr>
                              <a:rPr kumimoji="1" lang="en-US" altLang="zh-CN" sz="1600">
                                <a:latin typeface="Helvetica Neue" panose="02000503000000020004" pitchFamily="2" charset="0"/>
                              </a:rPr>
                            </m:ctrlPr>
                          </m:sSubPr>
                          <m:e>
                            <m:r>
                              <a:rPr kumimoji="1" lang="en-US" altLang="zh-CN" sz="1600">
                                <a:latin typeface="Helvetica Neue" panose="02000503000000020004" pitchFamily="2" charset="0"/>
                              </a:rPr>
                              <m:t>𝑝</m:t>
                            </m:r>
                          </m:e>
                          <m:sub>
                            <m:r>
                              <a:rPr kumimoji="1" lang="en-US" altLang="zh-CN" sz="1600">
                                <a:latin typeface="Helvetica Neue" panose="02000503000000020004" pitchFamily="2" charset="0"/>
                              </a:rPr>
                              <m:t>1</m:t>
                            </m:r>
                          </m:sub>
                        </m:sSub>
                        <m:r>
                          <a:rPr kumimoji="1" lang="en-US" altLang="zh-CN" sz="1600">
                            <a:latin typeface="Helvetica Neue" panose="02000503000000020004" pitchFamily="2" charset="0"/>
                          </a:rPr>
                          <m:t>,</m:t>
                        </m:r>
                        <m:r>
                          <a:rPr kumimoji="1" lang="en-US" altLang="zh-CN" sz="1600">
                            <a:latin typeface="Helvetica Neue" panose="02000503000000020004" pitchFamily="2" charset="0"/>
                          </a:rPr>
                          <m:t>𝑜</m:t>
                        </m:r>
                      </m:e>
                    </m:d>
                  </m:oMath>
                </a14:m>
                <a:r>
                  <a:rPr kumimoji="1" lang="zh-CN" altLang="en-US" sz="1600" dirty="0">
                    <a:latin typeface="Helvetica Neue" panose="02000503000000020004" pitchFamily="2" charset="0"/>
                  </a:rPr>
                  <a:t>，如果存在至少一个</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三元组</a:t>
                </a:r>
                <a14:m>
                  <m:oMath xmlns:m="http://schemas.openxmlformats.org/officeDocument/2006/math">
                    <m:d>
                      <m:dPr>
                        <m:ctrlPr>
                          <a:rPr kumimoji="1" lang="en-US" altLang="zh-CN" sz="1600">
                            <a:latin typeface="Helvetica Neue" panose="02000503000000020004" pitchFamily="2" charset="0"/>
                          </a:rPr>
                        </m:ctrlPr>
                      </m:dPr>
                      <m:e>
                        <m:r>
                          <a:rPr kumimoji="1" lang="en-US" altLang="zh-CN" sz="1600">
                            <a:latin typeface="Helvetica Neue" panose="02000503000000020004" pitchFamily="2" charset="0"/>
                          </a:rPr>
                          <m:t>𝑠</m:t>
                        </m:r>
                        <m:r>
                          <a:rPr kumimoji="1" lang="en-US" altLang="zh-CN" sz="1600">
                            <a:latin typeface="Helvetica Neue" panose="02000503000000020004" pitchFamily="2" charset="0"/>
                          </a:rPr>
                          <m:t>,</m:t>
                        </m:r>
                        <m:sSub>
                          <m:sSubPr>
                            <m:ctrlPr>
                              <a:rPr kumimoji="1" lang="en-US" altLang="zh-CN" sz="1600">
                                <a:latin typeface="Helvetica Neue" panose="02000503000000020004" pitchFamily="2" charset="0"/>
                              </a:rPr>
                            </m:ctrlPr>
                          </m:sSubPr>
                          <m:e>
                            <m:r>
                              <a:rPr kumimoji="1" lang="en-US" altLang="zh-CN" sz="1600">
                                <a:latin typeface="Helvetica Neue" panose="02000503000000020004" pitchFamily="2" charset="0"/>
                              </a:rPr>
                              <m:t>𝑝</m:t>
                            </m:r>
                          </m:e>
                          <m:sub>
                            <m:r>
                              <a:rPr kumimoji="1" lang="en-US" altLang="zh-CN" sz="1600">
                                <a:latin typeface="Helvetica Neue" panose="02000503000000020004" pitchFamily="2" charset="0"/>
                              </a:rPr>
                              <m:t>2</m:t>
                            </m:r>
                          </m:sub>
                        </m:sSub>
                        <m:r>
                          <a:rPr kumimoji="1" lang="en-US" altLang="zh-CN" sz="1600">
                            <a:latin typeface="Helvetica Neue" panose="02000503000000020004" pitchFamily="2" charset="0"/>
                          </a:rPr>
                          <m:t>,</m:t>
                        </m:r>
                        <m:r>
                          <a:rPr kumimoji="1" lang="en-US" altLang="zh-CN" sz="1600">
                            <a:latin typeface="Helvetica Neue" panose="02000503000000020004" pitchFamily="2" charset="0"/>
                          </a:rPr>
                          <m:t>𝑜</m:t>
                        </m:r>
                      </m:e>
                    </m:d>
                  </m:oMath>
                </a14:m>
                <a:r>
                  <a:rPr kumimoji="1" lang="zh-CN" altLang="en-US" sz="1600" dirty="0">
                    <a:latin typeface="Helvetica Neue" panose="02000503000000020004" pitchFamily="2" charset="0"/>
                  </a:rPr>
                  <a:t>或</a:t>
                </a:r>
                <a14:m>
                  <m:oMath xmlns:m="http://schemas.openxmlformats.org/officeDocument/2006/math">
                    <m:d>
                      <m:dPr>
                        <m:ctrlPr>
                          <a:rPr kumimoji="1" lang="en-US" altLang="zh-CN" sz="1600" dirty="0">
                            <a:latin typeface="Helvetica Neue" panose="02000503000000020004" pitchFamily="2" charset="0"/>
                          </a:rPr>
                        </m:ctrlPr>
                      </m:dPr>
                      <m:e>
                        <m:r>
                          <a:rPr kumimoji="1" lang="en-US" altLang="zh-CN" sz="1600" dirty="0">
                            <a:latin typeface="Helvetica Neue" panose="02000503000000020004" pitchFamily="2" charset="0"/>
                          </a:rPr>
                          <m:t>𝑜</m:t>
                        </m:r>
                        <m:r>
                          <a:rPr kumimoji="1" lang="en-US" altLang="zh-CN" sz="1600" dirty="0">
                            <a:latin typeface="Helvetica Neue" panose="02000503000000020004" pitchFamily="2" charset="0"/>
                          </a:rPr>
                          <m:t>,</m:t>
                        </m:r>
                        <m:sSub>
                          <m:sSubPr>
                            <m:ctrlPr>
                              <a:rPr kumimoji="1" lang="en-US" altLang="zh-CN" sz="1600" dirty="0">
                                <a:latin typeface="Helvetica Neue" panose="02000503000000020004" pitchFamily="2" charset="0"/>
                              </a:rPr>
                            </m:ctrlPr>
                          </m:sSubPr>
                          <m:e>
                            <m:r>
                              <a:rPr kumimoji="1" lang="en-US" altLang="zh-CN" sz="1600" dirty="0">
                                <a:latin typeface="Helvetica Neue" panose="02000503000000020004" pitchFamily="2" charset="0"/>
                              </a:rPr>
                              <m:t>𝑝</m:t>
                            </m:r>
                          </m:e>
                          <m:sub>
                            <m:r>
                              <a:rPr kumimoji="1" lang="en-US" altLang="zh-CN" sz="1600" dirty="0">
                                <a:latin typeface="Helvetica Neue" panose="02000503000000020004" pitchFamily="2" charset="0"/>
                              </a:rPr>
                              <m:t>2</m:t>
                            </m:r>
                          </m:sub>
                        </m:sSub>
                        <m:r>
                          <a:rPr kumimoji="1" lang="en-US" altLang="zh-CN" sz="1600" dirty="0">
                            <a:latin typeface="Helvetica Neue" panose="02000503000000020004" pitchFamily="2" charset="0"/>
                          </a:rPr>
                          <m:t>,</m:t>
                        </m:r>
                        <m:r>
                          <a:rPr kumimoji="1" lang="en-US" altLang="zh-CN" sz="1600" dirty="0">
                            <a:latin typeface="Helvetica Neue" panose="02000503000000020004" pitchFamily="2" charset="0"/>
                          </a:rPr>
                          <m:t>𝑠</m:t>
                        </m:r>
                      </m:e>
                    </m:d>
                  </m:oMath>
                </a14:m>
                <a:r>
                  <a:rPr kumimoji="1" lang="zh-CN" altLang="en-US" sz="1600" dirty="0">
                    <a:latin typeface="Helvetica Neue" panose="02000503000000020004" pitchFamily="2" charset="0"/>
                  </a:rPr>
                  <a:t>，那么便称这个</a:t>
                </a: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三元组存在</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 </a:t>
                </a:r>
                <a:r>
                  <a:rPr kumimoji="1" lang="en-US" altLang="zh-CN" sz="1600" dirty="0">
                    <a:latin typeface="Helvetica Neue" panose="02000503000000020004" pitchFamily="2" charset="0"/>
                  </a:rPr>
                  <a:t>Hit</a:t>
                </a:r>
                <a:r>
                  <a:rPr kumimoji="1" lang="zh-CN" altLang="en-US" sz="1600" dirty="0">
                    <a:latin typeface="Helvetica Neue" panose="02000503000000020004" pitchFamily="2" charset="0"/>
                  </a:rPr>
                  <a:t>。</a:t>
                </a:r>
              </a:p>
            </p:txBody>
          </p:sp>
        </mc:Choice>
        <mc:Fallback>
          <p:sp>
            <p:nvSpPr>
              <p:cNvPr id="3" name="文本框 2">
                <a:extLst>
                  <a:ext uri="{FF2B5EF4-FFF2-40B4-BE49-F238E27FC236}">
                    <a16:creationId xmlns:a16="http://schemas.microsoft.com/office/drawing/2014/main" id="{0D147D92-26E4-6644-93F7-37E7F382B2E2}"/>
                  </a:ext>
                </a:extLst>
              </p:cNvPr>
              <p:cNvSpPr txBox="1">
                <a:spLocks noRot="1" noChangeAspect="1" noMove="1" noResize="1" noEditPoints="1" noAdjustHandles="1" noChangeArrowheads="1" noChangeShapeType="1" noTextEdit="1"/>
              </p:cNvSpPr>
              <p:nvPr/>
            </p:nvSpPr>
            <p:spPr>
              <a:xfrm>
                <a:off x="838200" y="2642840"/>
                <a:ext cx="10515600" cy="584775"/>
              </a:xfrm>
              <a:prstGeom prst="rect">
                <a:avLst/>
              </a:prstGeom>
              <a:blipFill>
                <a:blip r:embed="rId3"/>
                <a:stretch>
                  <a:fillRect l="-362" t="-6522" b="-13043"/>
                </a:stretch>
              </a:blipFill>
            </p:spPr>
            <p:txBody>
              <a:bodyPr/>
              <a:lstStyle/>
              <a:p>
                <a:r>
                  <a:rPr lang="zh-CN" altLang="en-US">
                    <a:noFill/>
                  </a:rPr>
                  <a:t> </a:t>
                </a:r>
              </a:p>
            </p:txBody>
          </p:sp>
        </mc:Fallback>
      </mc:AlternateContent>
      <p:sp>
        <p:nvSpPr>
          <p:cNvPr id="6" name="文本框 5">
            <a:extLst>
              <a:ext uri="{FF2B5EF4-FFF2-40B4-BE49-F238E27FC236}">
                <a16:creationId xmlns:a16="http://schemas.microsoft.com/office/drawing/2014/main" id="{B6476A03-E8CB-284D-9D76-76CA4BDF269F}"/>
              </a:ext>
            </a:extLst>
          </p:cNvPr>
          <p:cNvSpPr txBox="1"/>
          <p:nvPr/>
        </p:nvSpPr>
        <p:spPr>
          <a:xfrm>
            <a:off x="838200" y="3696248"/>
            <a:ext cx="10515600" cy="1323439"/>
          </a:xfrm>
          <a:prstGeom prst="rect">
            <a:avLst/>
          </a:prstGeom>
          <a:noFill/>
        </p:spPr>
        <p:txBody>
          <a:bodyPr wrap="square" rtlCol="0">
            <a:spAutoFit/>
          </a:bodyPr>
          <a:lstStyle/>
          <a:p>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 </a:t>
            </a:r>
            <a:r>
              <a:rPr kumimoji="1" lang="en-US" altLang="zh-CN" sz="1600" dirty="0">
                <a:latin typeface="Helvetica Neue" panose="02000503000000020004" pitchFamily="2" charset="0"/>
              </a:rPr>
              <a:t>Hit</a:t>
            </a:r>
            <a:r>
              <a:rPr kumimoji="1" lang="zh-CN" altLang="en-US" sz="1600" dirty="0">
                <a:latin typeface="Helvetica Neue" panose="02000503000000020004" pitchFamily="2" charset="0"/>
              </a:rPr>
              <a:t>的四种分类：</a:t>
            </a:r>
            <a:endParaRPr kumimoji="1" lang="en-US" altLang="zh-CN" sz="1600" dirty="0">
              <a:latin typeface="Helvetica Neue" panose="02000503000000020004" pitchFamily="2" charset="0"/>
            </a:endParaRPr>
          </a:p>
          <a:p>
            <a:pPr marL="285750" indent="-285750">
              <a:buFont typeface="Arial" panose="020B0604020202020204" pitchFamily="34" charset="0"/>
              <a:buChar char="•"/>
            </a:pPr>
            <a:r>
              <a:rPr kumimoji="1" lang="en-US" altLang="zh-CN" sz="1600" b="1" dirty="0"/>
              <a:t>Same</a:t>
            </a:r>
          </a:p>
          <a:p>
            <a:pPr marL="285750" indent="-285750">
              <a:buFont typeface="Arial" panose="020B0604020202020204" pitchFamily="34" charset="0"/>
              <a:buChar char="•"/>
            </a:pPr>
            <a:r>
              <a:rPr kumimoji="1" lang="en-US" altLang="zh-CN" sz="1600" b="1" dirty="0"/>
              <a:t>OIE more specific</a:t>
            </a:r>
            <a:r>
              <a:rPr kumimoji="1" lang="zh-CN" altLang="en-US" sz="1600" dirty="0"/>
              <a:t> </a:t>
            </a:r>
            <a:r>
              <a:rPr kumimoji="1" lang="en" altLang="zh-CN" sz="1600" dirty="0"/>
              <a:t>OIE triple: (All We Grow;</a:t>
            </a:r>
            <a:r>
              <a:rPr kumimoji="1" lang="zh-CN" altLang="en-US" sz="1600" dirty="0"/>
              <a:t> </a:t>
            </a:r>
            <a:r>
              <a:rPr kumimoji="1" lang="en" altLang="zh-CN" sz="1600" dirty="0"/>
              <a:t>be debut album of;</a:t>
            </a:r>
            <a:r>
              <a:rPr kumimoji="1" lang="zh-CN" altLang="en-US" sz="1600" dirty="0"/>
              <a:t> </a:t>
            </a:r>
            <a:r>
              <a:rPr kumimoji="1" lang="en" altLang="zh-CN" sz="1600" dirty="0"/>
              <a:t>S. Carey) KB hit (All We Grow; </a:t>
            </a:r>
            <a:r>
              <a:rPr kumimoji="1" lang="en" altLang="zh-CN" sz="1600" dirty="0" err="1"/>
              <a:t>dbo:artist</a:t>
            </a:r>
            <a:r>
              <a:rPr kumimoji="1" lang="en" altLang="zh-CN" sz="1600" dirty="0"/>
              <a:t>; S. C.)</a:t>
            </a:r>
            <a:endParaRPr kumimoji="1" lang="en-US" altLang="zh-CN" sz="1600" dirty="0"/>
          </a:p>
          <a:p>
            <a:pPr marL="285750" indent="-285750">
              <a:buFont typeface="Arial" panose="020B0604020202020204" pitchFamily="34" charset="0"/>
              <a:buChar char="•"/>
            </a:pPr>
            <a:r>
              <a:rPr kumimoji="1" lang="en-US" altLang="zh-CN" sz="1600" b="1" dirty="0"/>
              <a:t>KB more specific</a:t>
            </a:r>
            <a:r>
              <a:rPr kumimoji="1" lang="zh-CN" altLang="en-US" sz="1600" b="1" dirty="0"/>
              <a:t> </a:t>
            </a:r>
            <a:r>
              <a:rPr kumimoji="1" lang="en" altLang="zh-CN" sz="1600" dirty="0"/>
              <a:t>OIE triple (Rhacophorus </a:t>
            </a:r>
            <a:r>
              <a:rPr kumimoji="1" lang="en" altLang="zh-CN" sz="1600" dirty="0" err="1"/>
              <a:t>annamensis</a:t>
            </a:r>
            <a:r>
              <a:rPr kumimoji="1" lang="en" altLang="zh-CN" sz="1600" dirty="0"/>
              <a:t>; be species of; Frog) KB hit (R. a.; </a:t>
            </a:r>
            <a:r>
              <a:rPr kumimoji="1" lang="en" altLang="zh-CN" sz="1600" dirty="0" err="1"/>
              <a:t>dbo:order</a:t>
            </a:r>
            <a:r>
              <a:rPr kumimoji="1" lang="en" altLang="zh-CN" sz="1600" dirty="0"/>
              <a:t>; Frog)</a:t>
            </a:r>
            <a:endParaRPr kumimoji="1" lang="en-US" altLang="zh-CN" sz="1600" dirty="0"/>
          </a:p>
          <a:p>
            <a:pPr marL="285750" indent="-285750">
              <a:buFont typeface="Arial" panose="020B0604020202020204" pitchFamily="34" charset="0"/>
              <a:buChar char="•"/>
            </a:pPr>
            <a:r>
              <a:rPr kumimoji="1" lang="en-US" altLang="zh-CN" sz="1600" b="1" dirty="0"/>
              <a:t>Different</a:t>
            </a:r>
            <a:endParaRPr kumimoji="1" lang="zh-CN" altLang="en-US" sz="1600" b="1" dirty="0"/>
          </a:p>
        </p:txBody>
      </p:sp>
    </p:spTree>
    <p:extLst>
      <p:ext uri="{BB962C8B-B14F-4D97-AF65-F5344CB8AC3E}">
        <p14:creationId xmlns:p14="http://schemas.microsoft.com/office/powerpoint/2010/main" val="34496139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A Case Study</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Eval4NLP 2020, On Aligning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OpenIE</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Extractions with Knowledge Bases: A Case Study</a:t>
            </a:r>
            <a:endParaRPr kumimoji="1" lang="zh-CN" altLang="en-US" sz="1600" dirty="0">
              <a:latin typeface="Helvetica Neue" panose="02000503000000020004" pitchFamily="2" charset="0"/>
              <a:cs typeface="Helvetica Neue" panose="02000503000000020004" pitchFamily="2" charset="0"/>
            </a:endParaRPr>
          </a:p>
        </p:txBody>
      </p:sp>
      <p:sp>
        <p:nvSpPr>
          <p:cNvPr id="8" name="文本框 7">
            <a:extLst>
              <a:ext uri="{FF2B5EF4-FFF2-40B4-BE49-F238E27FC236}">
                <a16:creationId xmlns:a16="http://schemas.microsoft.com/office/drawing/2014/main" id="{F3948153-102C-864F-9718-B80F49842C46}"/>
              </a:ext>
            </a:extLst>
          </p:cNvPr>
          <p:cNvSpPr txBox="1"/>
          <p:nvPr/>
        </p:nvSpPr>
        <p:spPr>
          <a:xfrm>
            <a:off x="838200" y="1835653"/>
            <a:ext cx="10435683" cy="338554"/>
          </a:xfrm>
          <a:prstGeom prst="rect">
            <a:avLst/>
          </a:prstGeom>
          <a:noFill/>
        </p:spPr>
        <p:txBody>
          <a:bodyPr wrap="square" rtlCol="0">
            <a:spAutoFit/>
          </a:bodyPr>
          <a:lstStyle/>
          <a:p>
            <a:r>
              <a:rPr kumimoji="1" lang="zh-CN" altLang="en-US" sz="1600" dirty="0">
                <a:latin typeface="Helvetica Neue" panose="02000503000000020004" pitchFamily="2" charset="0"/>
              </a:rPr>
              <a:t>在含有</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 </a:t>
            </a:r>
            <a:r>
              <a:rPr kumimoji="1" lang="en-US" altLang="zh-CN" sz="1600" dirty="0">
                <a:latin typeface="Helvetica Neue" panose="02000503000000020004" pitchFamily="2" charset="0"/>
              </a:rPr>
              <a:t>Hit</a:t>
            </a:r>
            <a:r>
              <a:rPr kumimoji="1" lang="zh-CN" altLang="en-US" sz="1600" dirty="0">
                <a:latin typeface="Helvetica Neue" panose="02000503000000020004" pitchFamily="2" charset="0"/>
              </a:rPr>
              <a:t>的三元组中，四种类型的三元组分别占据如下的比例：</a:t>
            </a:r>
            <a:endParaRPr kumimoji="1" lang="en-US" altLang="zh-CN" sz="1600" dirty="0">
              <a:latin typeface="Helvetica Neue" panose="02000503000000020004" pitchFamily="2" charset="0"/>
            </a:endParaRPr>
          </a:p>
        </p:txBody>
      </p:sp>
      <p:sp>
        <p:nvSpPr>
          <p:cNvPr id="9" name="文本框 8">
            <a:extLst>
              <a:ext uri="{FF2B5EF4-FFF2-40B4-BE49-F238E27FC236}">
                <a16:creationId xmlns:a16="http://schemas.microsoft.com/office/drawing/2014/main" id="{A6FC1788-59A8-924C-B014-B70517670F5B}"/>
              </a:ext>
            </a:extLst>
          </p:cNvPr>
          <p:cNvSpPr txBox="1"/>
          <p:nvPr/>
        </p:nvSpPr>
        <p:spPr>
          <a:xfrm>
            <a:off x="838200" y="5501525"/>
            <a:ext cx="10515600" cy="338554"/>
          </a:xfrm>
          <a:prstGeom prst="rect">
            <a:avLst/>
          </a:prstGeom>
          <a:noFill/>
        </p:spPr>
        <p:txBody>
          <a:bodyPr wrap="square">
            <a:spAutoFit/>
          </a:bodyPr>
          <a:lstStyle>
            <a:defPPr>
              <a:defRPr lang="zh-CN"/>
            </a:defPPr>
            <a:lvl1pPr>
              <a:defRPr kumimoji="1"/>
            </a:lvl1pPr>
          </a:lstStyle>
          <a:p>
            <a:r>
              <a:rPr lang="zh-CN" altLang="en-US" sz="1600" dirty="0">
                <a:latin typeface="Helvetica Neue" panose="02000503000000020004" pitchFamily="2" charset="0"/>
              </a:rPr>
              <a:t>由于</a:t>
            </a:r>
            <a:r>
              <a:rPr lang="en-US" altLang="zh-CN" sz="1600" dirty="0">
                <a:latin typeface="Helvetica Neue" panose="02000503000000020004" pitchFamily="2" charset="0"/>
              </a:rPr>
              <a:t>Is-a</a:t>
            </a:r>
            <a:r>
              <a:rPr lang="zh-CN" altLang="en-US" sz="1600" dirty="0">
                <a:latin typeface="Helvetica Neue" panose="02000503000000020004" pitchFamily="2" charset="0"/>
              </a:rPr>
              <a:t>类型的关系数量非常多，在统计分析的过程中，将</a:t>
            </a:r>
            <a:r>
              <a:rPr lang="en-US" altLang="zh-CN" sz="1600" dirty="0">
                <a:latin typeface="Helvetica Neue" panose="02000503000000020004" pitchFamily="2" charset="0"/>
              </a:rPr>
              <a:t>Is-a</a:t>
            </a:r>
            <a:r>
              <a:rPr lang="zh-CN" altLang="en-US" sz="1600" dirty="0">
                <a:latin typeface="Helvetica Neue" panose="02000503000000020004" pitchFamily="2" charset="0"/>
              </a:rPr>
              <a:t>类型的关系与剩余关系分开研究。</a:t>
            </a:r>
            <a:endParaRPr lang="en-US" altLang="zh-CN" sz="1600" dirty="0">
              <a:latin typeface="Helvetica Neue" panose="02000503000000020004" pitchFamily="2" charset="0"/>
            </a:endParaRPr>
          </a:p>
        </p:txBody>
      </p:sp>
      <p:pic>
        <p:nvPicPr>
          <p:cNvPr id="7" name="图片 6">
            <a:extLst>
              <a:ext uri="{FF2B5EF4-FFF2-40B4-BE49-F238E27FC236}">
                <a16:creationId xmlns:a16="http://schemas.microsoft.com/office/drawing/2014/main" id="{90B42881-599A-2D4F-97DC-4AD043450E82}"/>
              </a:ext>
            </a:extLst>
          </p:cNvPr>
          <p:cNvPicPr>
            <a:picLocks noChangeAspect="1"/>
          </p:cNvPicPr>
          <p:nvPr/>
        </p:nvPicPr>
        <p:blipFill>
          <a:blip r:embed="rId3"/>
          <a:stretch>
            <a:fillRect/>
          </a:stretch>
        </p:blipFill>
        <p:spPr>
          <a:xfrm>
            <a:off x="1470644" y="2447107"/>
            <a:ext cx="8773067" cy="2570899"/>
          </a:xfrm>
          <a:prstGeom prst="rect">
            <a:avLst/>
          </a:prstGeom>
        </p:spPr>
      </p:pic>
    </p:spTree>
    <p:extLst>
      <p:ext uri="{BB962C8B-B14F-4D97-AF65-F5344CB8AC3E}">
        <p14:creationId xmlns:p14="http://schemas.microsoft.com/office/powerpoint/2010/main" val="34487350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A Case Study</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Eval4NLP 2020, On Aligning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OpenIE</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Extractions with Knowledge Bases: A Case Study</a:t>
            </a:r>
            <a:endParaRPr kumimoji="1" lang="zh-CN" altLang="en-US" sz="1600" dirty="0">
              <a:latin typeface="Helvetica Neue" panose="02000503000000020004" pitchFamily="2" charset="0"/>
              <a:cs typeface="Helvetica Neue" panose="02000503000000020004" pitchFamily="2" charset="0"/>
            </a:endParaRPr>
          </a:p>
        </p:txBody>
      </p:sp>
      <p:sp>
        <p:nvSpPr>
          <p:cNvPr id="8" name="文本框 7">
            <a:extLst>
              <a:ext uri="{FF2B5EF4-FFF2-40B4-BE49-F238E27FC236}">
                <a16:creationId xmlns:a16="http://schemas.microsoft.com/office/drawing/2014/main" id="{F3948153-102C-864F-9718-B80F49842C46}"/>
              </a:ext>
            </a:extLst>
          </p:cNvPr>
          <p:cNvSpPr txBox="1"/>
          <p:nvPr/>
        </p:nvSpPr>
        <p:spPr>
          <a:xfrm>
            <a:off x="838200" y="1835653"/>
            <a:ext cx="10435683" cy="338554"/>
          </a:xfrm>
          <a:prstGeom prst="rect">
            <a:avLst/>
          </a:prstGeom>
          <a:noFill/>
        </p:spPr>
        <p:txBody>
          <a:bodyPr wrap="square" rtlCol="0">
            <a:spAutoFit/>
          </a:bodyPr>
          <a:lstStyle/>
          <a:p>
            <a:r>
              <a:rPr kumimoji="1" lang="zh-CN" altLang="en-US" sz="1600" dirty="0"/>
              <a:t>首尾实体不相同的三元组的对齐分析</a:t>
            </a:r>
            <a:endParaRPr kumimoji="1" lang="en-US" altLang="zh-CN" sz="1600" dirty="0"/>
          </a:p>
        </p:txBody>
      </p:sp>
      <p:sp>
        <p:nvSpPr>
          <p:cNvPr id="3" name="文本框 2">
            <a:extLst>
              <a:ext uri="{FF2B5EF4-FFF2-40B4-BE49-F238E27FC236}">
                <a16:creationId xmlns:a16="http://schemas.microsoft.com/office/drawing/2014/main" id="{0D147D92-26E4-6644-93F7-37E7F382B2E2}"/>
              </a:ext>
            </a:extLst>
          </p:cNvPr>
          <p:cNvSpPr txBox="1"/>
          <p:nvPr/>
        </p:nvSpPr>
        <p:spPr>
          <a:xfrm>
            <a:off x="838200" y="2441944"/>
            <a:ext cx="10515600" cy="1323439"/>
          </a:xfrm>
          <a:prstGeom prst="rect">
            <a:avLst/>
          </a:prstGeom>
          <a:noFill/>
        </p:spPr>
        <p:txBody>
          <a:bodyPr wrap="square" rtlCol="0">
            <a:spAutoFit/>
          </a:bodyPr>
          <a:lstStyle/>
          <a:p>
            <a:r>
              <a:rPr kumimoji="1" lang="en-US" altLang="zh-CN" sz="1600" b="1" dirty="0">
                <a:latin typeface="Helvetica Neue" panose="02000503000000020004" pitchFamily="2" charset="0"/>
              </a:rPr>
              <a:t>One</a:t>
            </a:r>
            <a:r>
              <a:rPr kumimoji="1" lang="zh-CN" altLang="en-US" sz="1600" b="1" dirty="0">
                <a:latin typeface="Helvetica Neue" panose="02000503000000020004" pitchFamily="2" charset="0"/>
              </a:rPr>
              <a:t> </a:t>
            </a:r>
            <a:r>
              <a:rPr kumimoji="1" lang="en-US" altLang="zh-CN" sz="1600" b="1" dirty="0">
                <a:latin typeface="Helvetica Neue" panose="02000503000000020004" pitchFamily="2" charset="0"/>
              </a:rPr>
              <a:t>Triple Assumption </a:t>
            </a:r>
            <a:r>
              <a:rPr kumimoji="1" lang="zh-CN" altLang="en-US" sz="1600" dirty="0">
                <a:latin typeface="Helvetica Neue" panose="02000503000000020004" pitchFamily="2" charset="0"/>
              </a:rPr>
              <a:t>任何一个</a:t>
            </a: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三元组都可以用一个</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事实来表示</a:t>
            </a:r>
            <a:endParaRPr kumimoji="1" lang="en-US" altLang="zh-CN" sz="1600" dirty="0">
              <a:latin typeface="Helvetica Neue" panose="02000503000000020004" pitchFamily="2" charset="0"/>
            </a:endParaRPr>
          </a:p>
          <a:p>
            <a:endParaRPr kumimoji="1" lang="en-US" altLang="zh-CN" sz="1600" dirty="0">
              <a:latin typeface="Helvetica Neue" panose="02000503000000020004" pitchFamily="2" charset="0"/>
            </a:endParaRPr>
          </a:p>
          <a:p>
            <a:r>
              <a:rPr kumimoji="1" lang="zh-CN" altLang="en-US" sz="1600" dirty="0">
                <a:latin typeface="Helvetica Neue" panose="02000503000000020004" pitchFamily="2" charset="0"/>
              </a:rPr>
              <a:t>有时一个</a:t>
            </a: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三元组并不能用单一的</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事实表示，但是可以使用多条</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事实组合表示，例如</a:t>
            </a:r>
            <a:r>
              <a:rPr kumimoji="1" lang="en" altLang="zh-CN" sz="1600" dirty="0">
                <a:latin typeface="Helvetica Neue" panose="02000503000000020004" pitchFamily="2" charset="0"/>
              </a:rPr>
              <a:t>OIE</a:t>
            </a:r>
            <a:r>
              <a:rPr kumimoji="1" lang="zh-CN" altLang="en" sz="1600" dirty="0">
                <a:latin typeface="Helvetica Neue" panose="02000503000000020004" pitchFamily="2" charset="0"/>
              </a:rPr>
              <a:t>三</a:t>
            </a:r>
            <a:r>
              <a:rPr kumimoji="1" lang="zh-CN" altLang="en-US" sz="1600" dirty="0">
                <a:latin typeface="Helvetica Neue" panose="02000503000000020004" pitchFamily="2" charset="0"/>
              </a:rPr>
              <a:t>元组</a:t>
            </a:r>
            <a:r>
              <a:rPr kumimoji="1" lang="en" altLang="zh-CN" sz="1600" dirty="0">
                <a:latin typeface="Helvetica Neue" panose="02000503000000020004" pitchFamily="2" charset="0"/>
              </a:rPr>
              <a:t>(J. F. Kennedy; “be grandchild of”; P.J. Kennedy</a:t>
            </a:r>
            <a:r>
              <a:rPr kumimoji="1" lang="en-US" altLang="zh-CN" sz="1600" dirty="0">
                <a:latin typeface="Helvetica Neue" panose="02000503000000020004" pitchFamily="2" charset="0"/>
              </a:rPr>
              <a:t>)</a:t>
            </a:r>
            <a:r>
              <a:rPr kumimoji="1" lang="zh-CN" altLang="en-US" sz="1600" dirty="0">
                <a:latin typeface="Helvetica Neue" panose="02000503000000020004" pitchFamily="2" charset="0"/>
              </a:rPr>
              <a:t>，</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中没有</a:t>
            </a:r>
            <a:r>
              <a:rPr kumimoji="1" lang="en-US" altLang="zh-CN" sz="1600" dirty="0">
                <a:latin typeface="Helvetica Neue" panose="02000503000000020004" pitchFamily="2" charset="0"/>
              </a:rPr>
              <a:t>grandchild</a:t>
            </a:r>
            <a:r>
              <a:rPr kumimoji="1" lang="zh-CN" altLang="en-US" sz="1600" dirty="0">
                <a:latin typeface="Helvetica Neue" panose="02000503000000020004" pitchFamily="2" charset="0"/>
              </a:rPr>
              <a:t>这个关系，但是存在</a:t>
            </a:r>
            <a:r>
              <a:rPr kumimoji="1" lang="en-US" altLang="zh-CN" sz="1600" dirty="0">
                <a:latin typeface="Helvetica Neue" panose="02000503000000020004" pitchFamily="2" charset="0"/>
              </a:rPr>
              <a:t>child</a:t>
            </a:r>
            <a:r>
              <a:rPr kumimoji="1" lang="zh-CN" altLang="en-US" sz="1600" dirty="0">
                <a:latin typeface="Helvetica Neue" panose="02000503000000020004" pitchFamily="2" charset="0"/>
              </a:rPr>
              <a:t>这个关系，因此可以用两个</a:t>
            </a:r>
            <a:r>
              <a:rPr kumimoji="1" lang="en-US" altLang="zh-CN" sz="1600" dirty="0">
                <a:latin typeface="Helvetica Neue" panose="02000503000000020004" pitchFamily="2" charset="0"/>
              </a:rPr>
              <a:t>child</a:t>
            </a:r>
            <a:r>
              <a:rPr kumimoji="1" lang="zh-CN" altLang="en-US" sz="1600" dirty="0">
                <a:latin typeface="Helvetica Neue" panose="02000503000000020004" pitchFamily="2" charset="0"/>
              </a:rPr>
              <a:t>关系的事实来表示。</a:t>
            </a:r>
          </a:p>
        </p:txBody>
      </p:sp>
      <p:sp>
        <p:nvSpPr>
          <p:cNvPr id="9" name="文本框 8">
            <a:extLst>
              <a:ext uri="{FF2B5EF4-FFF2-40B4-BE49-F238E27FC236}">
                <a16:creationId xmlns:a16="http://schemas.microsoft.com/office/drawing/2014/main" id="{BA0C3025-DBC3-6943-988A-365DEE1AC525}"/>
              </a:ext>
            </a:extLst>
          </p:cNvPr>
          <p:cNvSpPr txBox="1"/>
          <p:nvPr/>
        </p:nvSpPr>
        <p:spPr>
          <a:xfrm>
            <a:off x="838199" y="4079626"/>
            <a:ext cx="10435683" cy="1569660"/>
          </a:xfrm>
          <a:prstGeom prst="rect">
            <a:avLst/>
          </a:prstGeom>
          <a:noFill/>
        </p:spPr>
        <p:txBody>
          <a:bodyPr wrap="square" rtlCol="0">
            <a:spAutoFit/>
          </a:bodyPr>
          <a:lstStyle/>
          <a:p>
            <a:r>
              <a:rPr kumimoji="1" lang="zh-CN" altLang="en-US" sz="1600" dirty="0"/>
              <a:t>文中将三元组的可表示性分为三个等级：</a:t>
            </a:r>
            <a:endParaRPr kumimoji="1" lang="en-US" altLang="zh-CN" sz="1600" dirty="0"/>
          </a:p>
          <a:p>
            <a:pPr marL="285750" indent="-285750">
              <a:buFont typeface="Arial" panose="020B0604020202020204" pitchFamily="34" charset="0"/>
              <a:buChar char="•"/>
            </a:pPr>
            <a:r>
              <a:rPr kumimoji="1" lang="zh-CN" altLang="en-US" sz="1600" b="1" dirty="0"/>
              <a:t>完全可表达</a:t>
            </a:r>
            <a:endParaRPr kumimoji="1" lang="en-US" altLang="zh-CN" sz="1600" b="1" dirty="0"/>
          </a:p>
          <a:p>
            <a:pPr marL="285750" indent="-285750">
              <a:buFont typeface="Arial" panose="020B0604020202020204" pitchFamily="34" charset="0"/>
              <a:buChar char="•"/>
            </a:pPr>
            <a:r>
              <a:rPr kumimoji="1" lang="zh-CN" altLang="en-US" sz="1600" b="1" dirty="0"/>
              <a:t>部分可表达 </a:t>
            </a:r>
            <a:r>
              <a:rPr kumimoji="1" lang="en" altLang="zh-CN" sz="1600" dirty="0"/>
              <a:t>(Steffi Graf; defeated; Natasha</a:t>
            </a:r>
            <a:r>
              <a:rPr kumimoji="1" lang="zh-CN" altLang="en-US" sz="1600" dirty="0"/>
              <a:t> </a:t>
            </a:r>
            <a:r>
              <a:rPr kumimoji="1" lang="en" altLang="zh-CN" sz="1600" dirty="0" err="1"/>
              <a:t>Zvereva</a:t>
            </a:r>
            <a:r>
              <a:rPr kumimoji="1" lang="en" altLang="zh-CN" sz="1600" dirty="0"/>
              <a:t>)</a:t>
            </a:r>
            <a:r>
              <a:rPr kumimoji="1" lang="zh-CN" altLang="en" sz="1600" dirty="0"/>
              <a:t>知识</a:t>
            </a:r>
            <a:r>
              <a:rPr kumimoji="1" lang="zh-CN" altLang="en-US" sz="1600" dirty="0"/>
              <a:t>库中没有</a:t>
            </a:r>
            <a:r>
              <a:rPr kumimoji="1" lang="en-US" altLang="zh-CN" sz="1600" dirty="0"/>
              <a:t>defeat</a:t>
            </a:r>
            <a:r>
              <a:rPr kumimoji="1" lang="zh-CN" altLang="en-US" sz="1600" dirty="0"/>
              <a:t>关系，只有</a:t>
            </a:r>
            <a:r>
              <a:rPr kumimoji="1" lang="en-US" altLang="zh-CN" sz="1600" dirty="0"/>
              <a:t>opponent</a:t>
            </a:r>
            <a:r>
              <a:rPr kumimoji="1" lang="zh-CN" altLang="en-US" sz="1600" dirty="0"/>
              <a:t>关系</a:t>
            </a:r>
            <a:endParaRPr kumimoji="1" lang="en-US" altLang="zh-CN" sz="1600" dirty="0"/>
          </a:p>
          <a:p>
            <a:pPr marL="285750" indent="-285750">
              <a:buFont typeface="Arial" panose="020B0604020202020204" pitchFamily="34" charset="0"/>
              <a:buChar char="•"/>
            </a:pPr>
            <a:r>
              <a:rPr kumimoji="1" lang="zh-CN" altLang="en-US" sz="1600" b="1" dirty="0"/>
              <a:t>不可表达</a:t>
            </a:r>
            <a:endParaRPr kumimoji="1" lang="en-US" altLang="zh-CN" sz="1600" b="1" dirty="0"/>
          </a:p>
          <a:p>
            <a:endParaRPr kumimoji="1" lang="en-US" altLang="zh-CN" sz="1600" dirty="0"/>
          </a:p>
          <a:p>
            <a:r>
              <a:rPr kumimoji="1" lang="zh-CN" altLang="en-US" sz="1600" dirty="0">
                <a:latin typeface="Helvetica Neue" panose="02000503000000020004" pitchFamily="2" charset="0"/>
              </a:rPr>
              <a:t>如果一个</a:t>
            </a: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三元组无法用一个</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事实表达，那么接着考察它是否可以用</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公式表达</a:t>
            </a:r>
            <a:endParaRPr kumimoji="1" lang="en-US" altLang="zh-CN" sz="1600" dirty="0">
              <a:latin typeface="Helvetica Neue" panose="02000503000000020004" pitchFamily="2" charset="0"/>
            </a:endParaRPr>
          </a:p>
        </p:txBody>
      </p:sp>
    </p:spTree>
    <p:extLst>
      <p:ext uri="{BB962C8B-B14F-4D97-AF65-F5344CB8AC3E}">
        <p14:creationId xmlns:p14="http://schemas.microsoft.com/office/powerpoint/2010/main" val="16770595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A Case Study</a:t>
            </a:r>
            <a:endParaRPr kumimoji="1" lang="zh-CN" altLang="en-US" b="1" dirty="0"/>
          </a:p>
        </p:txBody>
      </p:sp>
      <p:sp>
        <p:nvSpPr>
          <p:cNvPr id="4" name="文本框 3">
            <a:extLst>
              <a:ext uri="{FF2B5EF4-FFF2-40B4-BE49-F238E27FC236}">
                <a16:creationId xmlns:a16="http://schemas.microsoft.com/office/drawing/2014/main" id="{34D38BD2-4DDD-4D41-A093-6989EDA20026}"/>
              </a:ext>
            </a:extLst>
          </p:cNvPr>
          <p:cNvSpPr txBox="1"/>
          <p:nvPr/>
        </p:nvSpPr>
        <p:spPr>
          <a:xfrm>
            <a:off x="360556" y="6323598"/>
            <a:ext cx="10993244"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Eval4NLP 2020, On Aligning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OpenIE</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Extractions with Knowledge Bases: A Case Study</a:t>
            </a:r>
            <a:endParaRPr kumimoji="1" lang="zh-CN" altLang="en-US" sz="1600" dirty="0">
              <a:latin typeface="Helvetica Neue" panose="02000503000000020004" pitchFamily="2" charset="0"/>
              <a:cs typeface="Helvetica Neue" panose="02000503000000020004" pitchFamily="2" charset="0"/>
            </a:endParaRPr>
          </a:p>
        </p:txBody>
      </p:sp>
      <p:sp>
        <p:nvSpPr>
          <p:cNvPr id="8" name="文本框 7">
            <a:extLst>
              <a:ext uri="{FF2B5EF4-FFF2-40B4-BE49-F238E27FC236}">
                <a16:creationId xmlns:a16="http://schemas.microsoft.com/office/drawing/2014/main" id="{F3948153-102C-864F-9718-B80F49842C46}"/>
              </a:ext>
            </a:extLst>
          </p:cNvPr>
          <p:cNvSpPr txBox="1"/>
          <p:nvPr/>
        </p:nvSpPr>
        <p:spPr>
          <a:xfrm>
            <a:off x="838200" y="2223610"/>
            <a:ext cx="4447478" cy="2800767"/>
          </a:xfrm>
          <a:prstGeom prst="rect">
            <a:avLst/>
          </a:prstGeom>
          <a:noFill/>
        </p:spPr>
        <p:txBody>
          <a:bodyPr wrap="square" rtlCol="0">
            <a:spAutoFit/>
          </a:bodyPr>
          <a:lstStyle/>
          <a:p>
            <a:r>
              <a:rPr kumimoji="1" lang="zh-CN" altLang="en-US" sz="1600" dirty="0">
                <a:latin typeface="Helvetica Neue" panose="02000503000000020004" pitchFamily="2" charset="0"/>
              </a:rPr>
              <a:t>为评定专家指定可用的</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事实集，得到三种可表达性的三元组比例</a:t>
            </a:r>
            <a:endParaRPr kumimoji="1" lang="en-US" altLang="zh-CN" sz="1600" dirty="0">
              <a:latin typeface="Helvetica Neue" panose="02000503000000020004" pitchFamily="2" charset="0"/>
            </a:endParaRPr>
          </a:p>
          <a:p>
            <a:endParaRPr kumimoji="1" lang="en-US" altLang="zh-CN" sz="1600" dirty="0">
              <a:latin typeface="Helvetica Neue" panose="02000503000000020004" pitchFamily="2" charset="0"/>
            </a:endParaRPr>
          </a:p>
          <a:p>
            <a:r>
              <a:rPr kumimoji="1" lang="en-US" altLang="zh-CN" sz="1600" dirty="0">
                <a:latin typeface="Helvetica Neue" panose="02000503000000020004" pitchFamily="2" charset="0"/>
              </a:rPr>
              <a:t>Hit</a:t>
            </a:r>
            <a:r>
              <a:rPr kumimoji="1" lang="zh-CN" altLang="en-US" sz="1600" dirty="0">
                <a:latin typeface="Helvetica Neue" panose="02000503000000020004" pitchFamily="2" charset="0"/>
              </a:rPr>
              <a:t> </a:t>
            </a:r>
            <a:r>
              <a:rPr kumimoji="1" lang="en-US" altLang="zh-CN" sz="1600" dirty="0">
                <a:latin typeface="Helvetica Neue" panose="02000503000000020004" pitchFamily="2" charset="0"/>
              </a:rPr>
              <a:t>relation</a:t>
            </a:r>
            <a:r>
              <a:rPr kumimoji="1" lang="zh-CN" altLang="en-US" sz="1600" dirty="0">
                <a:latin typeface="Helvetica Neue" panose="02000503000000020004" pitchFamily="2" charset="0"/>
              </a:rPr>
              <a:t>：仅提供与三元组首尾实体匹配的</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事实，能否用单条事实表达</a:t>
            </a:r>
            <a:endParaRPr kumimoji="1" lang="en-US" altLang="zh-CN" sz="1600" dirty="0">
              <a:latin typeface="Helvetica Neue" panose="02000503000000020004" pitchFamily="2" charset="0"/>
            </a:endParaRPr>
          </a:p>
          <a:p>
            <a:endParaRPr kumimoji="1" lang="en-US" altLang="zh-CN" sz="1600" dirty="0">
              <a:latin typeface="Helvetica Neue" panose="02000503000000020004" pitchFamily="2" charset="0"/>
            </a:endParaRPr>
          </a:p>
          <a:p>
            <a:r>
              <a:rPr kumimoji="1" lang="en-US" altLang="zh-CN" sz="1600" dirty="0">
                <a:latin typeface="Helvetica Neue" panose="02000503000000020004" pitchFamily="2" charset="0"/>
              </a:rPr>
              <a:t>Any</a:t>
            </a:r>
            <a:r>
              <a:rPr kumimoji="1" lang="zh-CN" altLang="en-US" sz="1600" dirty="0">
                <a:latin typeface="Helvetica Neue" panose="02000503000000020004" pitchFamily="2" charset="0"/>
              </a:rPr>
              <a:t> </a:t>
            </a:r>
            <a:r>
              <a:rPr kumimoji="1" lang="en-US" altLang="zh-CN" sz="1600" dirty="0">
                <a:latin typeface="Helvetica Neue" panose="02000503000000020004" pitchFamily="2" charset="0"/>
              </a:rPr>
              <a:t>relation</a:t>
            </a:r>
            <a:r>
              <a:rPr kumimoji="1" lang="zh-CN" altLang="en-US" sz="1600" dirty="0">
                <a:latin typeface="Helvetica Neue" panose="02000503000000020004" pitchFamily="2" charset="0"/>
              </a:rPr>
              <a:t>：提供与三元组实体类别限制匹配的</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事实，能否用单条事实表达</a:t>
            </a:r>
            <a:endParaRPr kumimoji="1" lang="en-US" altLang="zh-CN" sz="1600" dirty="0">
              <a:latin typeface="Helvetica Neue" panose="02000503000000020004" pitchFamily="2" charset="0"/>
            </a:endParaRPr>
          </a:p>
          <a:p>
            <a:endParaRPr kumimoji="1" lang="en-US" altLang="zh-CN" sz="1600" dirty="0">
              <a:latin typeface="Helvetica Neue" panose="02000503000000020004" pitchFamily="2" charset="0"/>
            </a:endParaRPr>
          </a:p>
          <a:p>
            <a:r>
              <a:rPr kumimoji="1" lang="en-US" altLang="zh-CN" sz="1600" dirty="0">
                <a:latin typeface="Helvetica Neue" panose="02000503000000020004" pitchFamily="2" charset="0"/>
              </a:rPr>
              <a:t>Formula</a:t>
            </a:r>
            <a:r>
              <a:rPr kumimoji="1" lang="zh-CN" altLang="en-US" sz="1600" dirty="0">
                <a:latin typeface="Helvetica Neue" panose="02000503000000020004" pitchFamily="2" charset="0"/>
              </a:rPr>
              <a:t>：提供与三元组实体类别限制匹配的</a:t>
            </a:r>
            <a:r>
              <a:rPr kumimoji="1" lang="en-US" altLang="zh-CN" sz="1600" dirty="0">
                <a:latin typeface="Helvetica Neue" panose="02000503000000020004" pitchFamily="2" charset="0"/>
              </a:rPr>
              <a:t>KB</a:t>
            </a:r>
            <a:r>
              <a:rPr kumimoji="1" lang="zh-CN" altLang="en-US" sz="1600" dirty="0">
                <a:latin typeface="Helvetica Neue" panose="02000503000000020004" pitchFamily="2" charset="0"/>
              </a:rPr>
              <a:t>事实，能否用单条事实或事实公式表达</a:t>
            </a:r>
            <a:endParaRPr kumimoji="1" lang="en-US" altLang="zh-CN" sz="1600" dirty="0">
              <a:latin typeface="Helvetica Neue" panose="02000503000000020004" pitchFamily="2" charset="0"/>
            </a:endParaRPr>
          </a:p>
        </p:txBody>
      </p:sp>
      <p:pic>
        <p:nvPicPr>
          <p:cNvPr id="3" name="图片 2">
            <a:extLst>
              <a:ext uri="{FF2B5EF4-FFF2-40B4-BE49-F238E27FC236}">
                <a16:creationId xmlns:a16="http://schemas.microsoft.com/office/drawing/2014/main" id="{2D11D5A0-5870-6542-BE0A-054EFE4542A1}"/>
              </a:ext>
            </a:extLst>
          </p:cNvPr>
          <p:cNvPicPr>
            <a:picLocks noChangeAspect="1"/>
          </p:cNvPicPr>
          <p:nvPr/>
        </p:nvPicPr>
        <p:blipFill>
          <a:blip r:embed="rId3"/>
          <a:stretch>
            <a:fillRect/>
          </a:stretch>
        </p:blipFill>
        <p:spPr>
          <a:xfrm>
            <a:off x="5913554" y="1886129"/>
            <a:ext cx="4624915" cy="3511061"/>
          </a:xfrm>
          <a:prstGeom prst="rect">
            <a:avLst/>
          </a:prstGeom>
        </p:spPr>
      </p:pic>
    </p:spTree>
    <p:extLst>
      <p:ext uri="{BB962C8B-B14F-4D97-AF65-F5344CB8AC3E}">
        <p14:creationId xmlns:p14="http://schemas.microsoft.com/office/powerpoint/2010/main" val="14141912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FDC439-F1A4-CB47-BF92-365CE773B616}"/>
              </a:ext>
            </a:extLst>
          </p:cNvPr>
          <p:cNvSpPr>
            <a:spLocks noGrp="1"/>
          </p:cNvSpPr>
          <p:nvPr>
            <p:ph type="title"/>
          </p:nvPr>
        </p:nvSpPr>
        <p:spPr/>
        <p:txBody>
          <a:bodyPr/>
          <a:lstStyle/>
          <a:p>
            <a:r>
              <a:rPr kumimoji="1" lang="en-US" altLang="zh-CN" b="1" dirty="0"/>
              <a:t>Future</a:t>
            </a:r>
            <a:r>
              <a:rPr kumimoji="1" lang="zh-CN" altLang="en-US" b="1" dirty="0"/>
              <a:t> </a:t>
            </a:r>
            <a:r>
              <a:rPr kumimoji="1" lang="en-US" altLang="zh-CN" b="1" dirty="0"/>
              <a:t>Work</a:t>
            </a:r>
            <a:endParaRPr kumimoji="1" lang="zh-CN" altLang="en-US" b="1" dirty="0"/>
          </a:p>
        </p:txBody>
      </p:sp>
      <p:sp>
        <p:nvSpPr>
          <p:cNvPr id="3" name="内容占位符 2">
            <a:extLst>
              <a:ext uri="{FF2B5EF4-FFF2-40B4-BE49-F238E27FC236}">
                <a16:creationId xmlns:a16="http://schemas.microsoft.com/office/drawing/2014/main" id="{8D9D3FE6-BF89-EE4F-9582-0ED1E37A2565}"/>
              </a:ext>
            </a:extLst>
          </p:cNvPr>
          <p:cNvSpPr>
            <a:spLocks noGrp="1"/>
          </p:cNvSpPr>
          <p:nvPr>
            <p:ph idx="1"/>
          </p:nvPr>
        </p:nvSpPr>
        <p:spPr/>
        <p:txBody>
          <a:bodyPr>
            <a:normAutofit/>
          </a:bodyPr>
          <a:lstStyle/>
          <a:p>
            <a:pPr marL="0"/>
            <a:r>
              <a:rPr kumimoji="1" lang="zh-CN" altLang="en-US" sz="1800" dirty="0">
                <a:latin typeface="Helvetica Neue" panose="02000503000000020004" pitchFamily="2" charset="0"/>
              </a:rPr>
              <a:t>更好地利用</a:t>
            </a:r>
            <a:r>
              <a:rPr kumimoji="1" lang="en-US" altLang="zh-CN" sz="1800" dirty="0" err="1">
                <a:latin typeface="Helvetica Neue" panose="02000503000000020004" pitchFamily="2" charset="0"/>
              </a:rPr>
              <a:t>OpenIE</a:t>
            </a:r>
            <a:r>
              <a:rPr kumimoji="1" lang="zh-CN" altLang="en-US" sz="1800" dirty="0">
                <a:latin typeface="Helvetica Neue" panose="02000503000000020004" pitchFamily="2" charset="0"/>
              </a:rPr>
              <a:t>过程中语料的上下文关系</a:t>
            </a:r>
            <a:endParaRPr kumimoji="1" lang="en-US" altLang="zh-CN" sz="1800" dirty="0">
              <a:latin typeface="Helvetica Neue" panose="02000503000000020004" pitchFamily="2" charset="0"/>
            </a:endParaRPr>
          </a:p>
          <a:p>
            <a:pPr marL="0"/>
            <a:r>
              <a:rPr kumimoji="1" lang="zh-CN" altLang="en-US" sz="1800" dirty="0">
                <a:latin typeface="Helvetica Neue" panose="02000503000000020004" pitchFamily="2" charset="0"/>
              </a:rPr>
              <a:t>利用事实公式的形式对齐关系</a:t>
            </a:r>
            <a:endParaRPr kumimoji="1" lang="en-US" altLang="zh-CN" sz="1800" dirty="0">
              <a:latin typeface="Helvetica Neue" panose="02000503000000020004" pitchFamily="2" charset="0"/>
            </a:endParaRPr>
          </a:p>
          <a:p>
            <a:pPr marL="0"/>
            <a:r>
              <a:rPr kumimoji="1" lang="zh-CN" altLang="en-US" sz="1800" dirty="0">
                <a:latin typeface="Helvetica Neue" panose="02000503000000020004" pitchFamily="2" charset="0"/>
              </a:rPr>
              <a:t>从非监督任务的角度进行关系对齐工作</a:t>
            </a:r>
          </a:p>
        </p:txBody>
      </p:sp>
    </p:spTree>
    <p:extLst>
      <p:ext uri="{BB962C8B-B14F-4D97-AF65-F5344CB8AC3E}">
        <p14:creationId xmlns:p14="http://schemas.microsoft.com/office/powerpoint/2010/main" val="15246310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5D6703-C562-6043-987F-C7B54E22733E}"/>
              </a:ext>
            </a:extLst>
          </p:cNvPr>
          <p:cNvSpPr>
            <a:spLocks noGrp="1"/>
          </p:cNvSpPr>
          <p:nvPr>
            <p:ph type="ctrTitle"/>
          </p:nvPr>
        </p:nvSpPr>
        <p:spPr>
          <a:xfrm>
            <a:off x="1524000" y="1537033"/>
            <a:ext cx="9144000" cy="2387600"/>
          </a:xfrm>
        </p:spPr>
        <p:txBody>
          <a:bodyPr/>
          <a:lstStyle/>
          <a:p>
            <a:r>
              <a:rPr kumimoji="1" lang="en-US" altLang="zh-CN" b="1" dirty="0"/>
              <a:t>Thanks</a:t>
            </a:r>
            <a:endParaRPr kumimoji="1" lang="zh-CN" altLang="en-US" b="1" dirty="0"/>
          </a:p>
        </p:txBody>
      </p:sp>
    </p:spTree>
    <p:extLst>
      <p:ext uri="{BB962C8B-B14F-4D97-AF65-F5344CB8AC3E}">
        <p14:creationId xmlns:p14="http://schemas.microsoft.com/office/powerpoint/2010/main" val="1492911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FDC439-F1A4-CB47-BF92-365CE773B616}"/>
              </a:ext>
            </a:extLst>
          </p:cNvPr>
          <p:cNvSpPr>
            <a:spLocks noGrp="1"/>
          </p:cNvSpPr>
          <p:nvPr>
            <p:ph type="title"/>
          </p:nvPr>
        </p:nvSpPr>
        <p:spPr/>
        <p:txBody>
          <a:bodyPr/>
          <a:lstStyle/>
          <a:p>
            <a:r>
              <a:rPr kumimoji="1" lang="en-US" altLang="zh-CN" b="1" dirty="0"/>
              <a:t>Outline</a:t>
            </a:r>
            <a:endParaRPr kumimoji="1" lang="zh-CN" altLang="en-US" b="1" dirty="0"/>
          </a:p>
        </p:txBody>
      </p:sp>
      <p:sp>
        <p:nvSpPr>
          <p:cNvPr id="3" name="内容占位符 2">
            <a:extLst>
              <a:ext uri="{FF2B5EF4-FFF2-40B4-BE49-F238E27FC236}">
                <a16:creationId xmlns:a16="http://schemas.microsoft.com/office/drawing/2014/main" id="{8D9D3FE6-BF89-EE4F-9582-0ED1E37A2565}"/>
              </a:ext>
            </a:extLst>
          </p:cNvPr>
          <p:cNvSpPr>
            <a:spLocks noGrp="1"/>
          </p:cNvSpPr>
          <p:nvPr>
            <p:ph idx="1"/>
          </p:nvPr>
        </p:nvSpPr>
        <p:spPr/>
        <p:txBody>
          <a:bodyPr/>
          <a:lstStyle/>
          <a:p>
            <a:r>
              <a:rPr kumimoji="1" lang="en-US" altLang="zh-CN" dirty="0"/>
              <a:t>A basic method</a:t>
            </a:r>
          </a:p>
          <a:p>
            <a:r>
              <a:rPr kumimoji="1" lang="en-US" altLang="zh-CN" dirty="0"/>
              <a:t>Neighborhood embedding</a:t>
            </a:r>
          </a:p>
          <a:p>
            <a:r>
              <a:rPr kumimoji="1" lang="en-US" altLang="zh-CN" dirty="0"/>
              <a:t>Utilizing context words</a:t>
            </a:r>
          </a:p>
          <a:p>
            <a:r>
              <a:rPr kumimoji="1" lang="en-US" altLang="zh-CN" dirty="0"/>
              <a:t>Collective method</a:t>
            </a:r>
          </a:p>
          <a:p>
            <a:r>
              <a:rPr kumimoji="1" lang="en-US" altLang="zh-CN" dirty="0"/>
              <a:t>A case study</a:t>
            </a:r>
            <a:endParaRPr kumimoji="1" lang="zh-CN" altLang="en-US" dirty="0"/>
          </a:p>
        </p:txBody>
      </p:sp>
    </p:spTree>
    <p:extLst>
      <p:ext uri="{BB962C8B-B14F-4D97-AF65-F5344CB8AC3E}">
        <p14:creationId xmlns:p14="http://schemas.microsoft.com/office/powerpoint/2010/main" val="194226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28BBEA-E1CA-B64E-9FC2-D217E2E4981B}"/>
              </a:ext>
            </a:extLst>
          </p:cNvPr>
          <p:cNvSpPr>
            <a:spLocks noGrp="1"/>
          </p:cNvSpPr>
          <p:nvPr>
            <p:ph type="title"/>
          </p:nvPr>
        </p:nvSpPr>
        <p:spPr/>
        <p:txBody>
          <a:bodyPr/>
          <a:lstStyle/>
          <a:p>
            <a:r>
              <a:rPr kumimoji="1" lang="en-US" altLang="zh-CN" b="1" dirty="0"/>
              <a:t>A Basic Method</a:t>
            </a:r>
            <a:endParaRPr kumimoji="1" lang="zh-CN" altLang="en-US" b="1" dirty="0"/>
          </a:p>
        </p:txBody>
      </p:sp>
      <p:sp>
        <p:nvSpPr>
          <p:cNvPr id="3" name="内容占位符 2">
            <a:extLst>
              <a:ext uri="{FF2B5EF4-FFF2-40B4-BE49-F238E27FC236}">
                <a16:creationId xmlns:a16="http://schemas.microsoft.com/office/drawing/2014/main" id="{7368CA48-B1A5-B74E-8483-DC4F3E410FB8}"/>
              </a:ext>
            </a:extLst>
          </p:cNvPr>
          <p:cNvSpPr>
            <a:spLocks noGrp="1"/>
          </p:cNvSpPr>
          <p:nvPr>
            <p:ph idx="1"/>
          </p:nvPr>
        </p:nvSpPr>
        <p:spPr>
          <a:xfrm>
            <a:off x="838200" y="1825625"/>
            <a:ext cx="10315353" cy="364682"/>
          </a:xfrm>
        </p:spPr>
        <p:txBody>
          <a:bodyPr/>
          <a:lstStyle/>
          <a:p>
            <a:pPr marL="0" indent="0">
              <a:buNone/>
            </a:pPr>
            <a:r>
              <a:rPr kumimoji="1" lang="zh-CN" altLang="en-US" sz="1600" dirty="0">
                <a:latin typeface="Helvetica Neue" panose="02000503000000020004" pitchFamily="2" charset="0"/>
                <a:cs typeface="Helvetica Neue" panose="02000503000000020004" pitchFamily="2" charset="0"/>
              </a:rPr>
              <a:t>将关系对齐问题建模为矩阵分解问题</a:t>
            </a:r>
            <a:endParaRPr kumimoji="1" lang="en-US" altLang="zh-CN" sz="1600" dirty="0">
              <a:latin typeface="Helvetica Neue" panose="02000503000000020004" pitchFamily="2" charset="0"/>
              <a:cs typeface="Helvetica Neue" panose="02000503000000020004" pitchFamily="2" charset="0"/>
            </a:endParaRPr>
          </a:p>
          <a:p>
            <a:pPr marL="0" indent="0">
              <a:buNone/>
            </a:pPr>
            <a:endParaRPr kumimoji="1" lang="zh-CN" altLang="en-US" sz="1600" dirty="0">
              <a:latin typeface="Helvetica Neue" panose="02000503000000020004" pitchFamily="2" charset="0"/>
              <a:cs typeface="Helvetica Neue" panose="02000503000000020004" pitchFamily="2" charset="0"/>
            </a:endParaRPr>
          </a:p>
        </p:txBody>
      </p:sp>
      <p:sp>
        <p:nvSpPr>
          <p:cNvPr id="8" name="内容占位符 2">
            <a:extLst>
              <a:ext uri="{FF2B5EF4-FFF2-40B4-BE49-F238E27FC236}">
                <a16:creationId xmlns:a16="http://schemas.microsoft.com/office/drawing/2014/main" id="{CF375606-8F02-4344-93EA-6A3C7BF24AC0}"/>
              </a:ext>
            </a:extLst>
          </p:cNvPr>
          <p:cNvSpPr txBox="1">
            <a:spLocks/>
          </p:cNvSpPr>
          <p:nvPr/>
        </p:nvSpPr>
        <p:spPr>
          <a:xfrm>
            <a:off x="838199" y="4993870"/>
            <a:ext cx="10315353" cy="3646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kumimoji="1" lang="zh-CN" altLang="en-US" sz="1600" dirty="0">
                <a:latin typeface="Helvetica Neue" panose="02000503000000020004" pitchFamily="2" charset="0"/>
                <a:cs typeface="Helvetica Neue" panose="02000503000000020004" pitchFamily="2" charset="0"/>
              </a:rPr>
              <a:t>使用缺失值预测的方法来学习实体对与关系的嵌入表示，以它们的点积代表预测三元组的得分。</a:t>
            </a:r>
            <a:endParaRPr kumimoji="1" lang="en-US" altLang="zh-CN" sz="1600" dirty="0">
              <a:latin typeface="Helvetica Neue" panose="02000503000000020004" pitchFamily="2" charset="0"/>
              <a:cs typeface="Helvetica Neue" panose="02000503000000020004" pitchFamily="2" charset="0"/>
            </a:endParaRPr>
          </a:p>
          <a:p>
            <a:pPr marL="0" indent="0">
              <a:buFont typeface="Arial" panose="020B0604020202020204" pitchFamily="34" charset="0"/>
              <a:buNone/>
            </a:pPr>
            <a:endParaRPr kumimoji="1" lang="zh-CN" altLang="en-US" sz="1600" dirty="0">
              <a:latin typeface="Helvetica Neue" panose="02000503000000020004" pitchFamily="2" charset="0"/>
              <a:cs typeface="Helvetica Neue" panose="02000503000000020004" pitchFamily="2" charset="0"/>
            </a:endParaRPr>
          </a:p>
        </p:txBody>
      </p:sp>
      <p:grpSp>
        <p:nvGrpSpPr>
          <p:cNvPr id="10" name="组合 9">
            <a:extLst>
              <a:ext uri="{FF2B5EF4-FFF2-40B4-BE49-F238E27FC236}">
                <a16:creationId xmlns:a16="http://schemas.microsoft.com/office/drawing/2014/main" id="{B529FDF4-B819-5841-82E5-23535D81919C}"/>
              </a:ext>
            </a:extLst>
          </p:cNvPr>
          <p:cNvGrpSpPr/>
          <p:nvPr/>
        </p:nvGrpSpPr>
        <p:grpSpPr>
          <a:xfrm>
            <a:off x="2274419" y="2449719"/>
            <a:ext cx="7442911" cy="2217975"/>
            <a:chOff x="2400355" y="2449719"/>
            <a:chExt cx="7442911" cy="2217975"/>
          </a:xfrm>
        </p:grpSpPr>
        <p:grpSp>
          <p:nvGrpSpPr>
            <p:cNvPr id="7" name="组合 6">
              <a:extLst>
                <a:ext uri="{FF2B5EF4-FFF2-40B4-BE49-F238E27FC236}">
                  <a16:creationId xmlns:a16="http://schemas.microsoft.com/office/drawing/2014/main" id="{7983AD72-8CA0-6640-9DD8-539C36B6F4AF}"/>
                </a:ext>
              </a:extLst>
            </p:cNvPr>
            <p:cNvGrpSpPr/>
            <p:nvPr/>
          </p:nvGrpSpPr>
          <p:grpSpPr>
            <a:xfrm>
              <a:off x="2400355" y="2449719"/>
              <a:ext cx="3198734" cy="2217975"/>
              <a:chOff x="3426785" y="2566616"/>
              <a:chExt cx="3198734" cy="2217975"/>
            </a:xfrm>
          </p:grpSpPr>
          <p:pic>
            <p:nvPicPr>
              <p:cNvPr id="4" name="图片 3">
                <a:extLst>
                  <a:ext uri="{FF2B5EF4-FFF2-40B4-BE49-F238E27FC236}">
                    <a16:creationId xmlns:a16="http://schemas.microsoft.com/office/drawing/2014/main" id="{43A97B81-F653-5A49-BE57-8AC69BF9B774}"/>
                  </a:ext>
                </a:extLst>
              </p:cNvPr>
              <p:cNvPicPr>
                <a:picLocks noChangeAspect="1"/>
              </p:cNvPicPr>
              <p:nvPr/>
            </p:nvPicPr>
            <p:blipFill>
              <a:blip r:embed="rId3"/>
              <a:stretch>
                <a:fillRect/>
              </a:stretch>
            </p:blipFill>
            <p:spPr>
              <a:xfrm>
                <a:off x="4698592" y="3064320"/>
                <a:ext cx="1926927" cy="1720271"/>
              </a:xfrm>
              <a:prstGeom prst="rect">
                <a:avLst/>
              </a:prstGeom>
            </p:spPr>
          </p:pic>
          <p:sp>
            <p:nvSpPr>
              <p:cNvPr id="5" name="文本框 4">
                <a:extLst>
                  <a:ext uri="{FF2B5EF4-FFF2-40B4-BE49-F238E27FC236}">
                    <a16:creationId xmlns:a16="http://schemas.microsoft.com/office/drawing/2014/main" id="{FA8A812B-55D4-1A41-A60A-DC1E4B1A179C}"/>
                  </a:ext>
                </a:extLst>
              </p:cNvPr>
              <p:cNvSpPr txBox="1"/>
              <p:nvPr/>
            </p:nvSpPr>
            <p:spPr>
              <a:xfrm>
                <a:off x="3426785" y="3755178"/>
                <a:ext cx="1392865" cy="338554"/>
              </a:xfrm>
              <a:prstGeom prst="rect">
                <a:avLst/>
              </a:prstGeom>
              <a:noFill/>
            </p:spPr>
            <p:txBody>
              <a:bodyPr wrap="square" rtlCol="0">
                <a:spAutoFit/>
              </a:bodyPr>
              <a:lstStyle/>
              <a:p>
                <a:r>
                  <a:rPr kumimoji="1" lang="zh-CN" altLang="en-US" sz="1600" dirty="0">
                    <a:latin typeface="Helvetica Neue" panose="02000503000000020004" pitchFamily="2" charset="0"/>
                    <a:cs typeface="Helvetica Neue" panose="02000503000000020004" pitchFamily="2" charset="0"/>
                  </a:rPr>
                  <a:t>实体对</a:t>
                </a:r>
                <a:r>
                  <a:rPr kumimoji="1" lang="en-US" altLang="zh-CN" sz="1600" dirty="0">
                    <a:latin typeface="Helvetica Neue" panose="02000503000000020004" pitchFamily="2" charset="0"/>
                    <a:cs typeface="Helvetica Neue" panose="02000503000000020004" pitchFamily="2" charset="0"/>
                  </a:rPr>
                  <a:t>(</a:t>
                </a:r>
                <a:r>
                  <a:rPr kumimoji="1" lang="en-US" altLang="zh-CN" sz="1600" dirty="0" err="1">
                    <a:latin typeface="Helvetica Neue" panose="02000503000000020004" pitchFamily="2" charset="0"/>
                    <a:cs typeface="Helvetica Neue" panose="02000503000000020004" pitchFamily="2" charset="0"/>
                  </a:rPr>
                  <a:t>s,o</a:t>
                </a:r>
                <a:r>
                  <a:rPr kumimoji="1" lang="en-US" altLang="zh-CN" sz="1600" dirty="0">
                    <a:latin typeface="Helvetica Neue" panose="02000503000000020004" pitchFamily="2" charset="0"/>
                    <a:cs typeface="Helvetica Neue" panose="02000503000000020004" pitchFamily="2" charset="0"/>
                  </a:rPr>
                  <a:t>)</a:t>
                </a:r>
                <a:endParaRPr kumimoji="1" lang="zh-CN" altLang="en-US" sz="1600" dirty="0">
                  <a:latin typeface="Helvetica Neue" panose="02000503000000020004" pitchFamily="2" charset="0"/>
                  <a:cs typeface="Helvetica Neue" panose="02000503000000020004" pitchFamily="2" charset="0"/>
                </a:endParaRPr>
              </a:p>
            </p:txBody>
          </p:sp>
          <p:sp>
            <p:nvSpPr>
              <p:cNvPr id="6" name="文本框 5">
                <a:extLst>
                  <a:ext uri="{FF2B5EF4-FFF2-40B4-BE49-F238E27FC236}">
                    <a16:creationId xmlns:a16="http://schemas.microsoft.com/office/drawing/2014/main" id="{ADD7D591-678E-FD46-834D-8BDED9E1D526}"/>
                  </a:ext>
                </a:extLst>
              </p:cNvPr>
              <p:cNvSpPr txBox="1"/>
              <p:nvPr/>
            </p:nvSpPr>
            <p:spPr>
              <a:xfrm>
                <a:off x="5359027" y="2566616"/>
                <a:ext cx="843299" cy="338554"/>
              </a:xfrm>
              <a:prstGeom prst="rect">
                <a:avLst/>
              </a:prstGeom>
              <a:noFill/>
            </p:spPr>
            <p:txBody>
              <a:bodyPr wrap="square" rtlCol="0">
                <a:spAutoFit/>
              </a:bodyPr>
              <a:lstStyle/>
              <a:p>
                <a:r>
                  <a:rPr kumimoji="1" lang="zh-CN" altLang="en-US" sz="1600" dirty="0">
                    <a:latin typeface="Helvetica Neue" panose="02000503000000020004" pitchFamily="2" charset="0"/>
                    <a:cs typeface="Helvetica Neue" panose="02000503000000020004" pitchFamily="2" charset="0"/>
                  </a:rPr>
                  <a:t>关系</a:t>
                </a:r>
                <a:r>
                  <a:rPr kumimoji="1" lang="en-US" altLang="zh-CN" sz="1600" dirty="0">
                    <a:latin typeface="Helvetica Neue" panose="02000503000000020004" pitchFamily="2" charset="0"/>
                    <a:cs typeface="Helvetica Neue" panose="02000503000000020004" pitchFamily="2" charset="0"/>
                  </a:rPr>
                  <a:t>p</a:t>
                </a:r>
                <a:endParaRPr kumimoji="1" lang="zh-CN" altLang="en-US" sz="1600" dirty="0">
                  <a:latin typeface="Helvetica Neue" panose="02000503000000020004" pitchFamily="2" charset="0"/>
                  <a:cs typeface="Helvetica Neue" panose="02000503000000020004" pitchFamily="2" charset="0"/>
                </a:endParaRPr>
              </a:p>
            </p:txBody>
          </p:sp>
        </p:grpSp>
        <p:pic>
          <p:nvPicPr>
            <p:cNvPr id="9" name="图片 8">
              <a:extLst>
                <a:ext uri="{FF2B5EF4-FFF2-40B4-BE49-F238E27FC236}">
                  <a16:creationId xmlns:a16="http://schemas.microsoft.com/office/drawing/2014/main" id="{B94FB4E0-60E0-F041-A773-879C6CBDEED2}"/>
                </a:ext>
              </a:extLst>
            </p:cNvPr>
            <p:cNvPicPr>
              <a:picLocks noChangeAspect="1"/>
            </p:cNvPicPr>
            <p:nvPr/>
          </p:nvPicPr>
          <p:blipFill>
            <a:blip r:embed="rId4"/>
            <a:stretch>
              <a:fillRect/>
            </a:stretch>
          </p:blipFill>
          <p:spPr>
            <a:xfrm>
              <a:off x="6846066" y="3391294"/>
              <a:ext cx="2997200" cy="787400"/>
            </a:xfrm>
            <a:prstGeom prst="rect">
              <a:avLst/>
            </a:prstGeom>
          </p:spPr>
        </p:pic>
      </p:grpSp>
    </p:spTree>
    <p:extLst>
      <p:ext uri="{BB962C8B-B14F-4D97-AF65-F5344CB8AC3E}">
        <p14:creationId xmlns:p14="http://schemas.microsoft.com/office/powerpoint/2010/main" val="565097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28BBEA-E1CA-B64E-9FC2-D217E2E4981B}"/>
              </a:ext>
            </a:extLst>
          </p:cNvPr>
          <p:cNvSpPr>
            <a:spLocks noGrp="1"/>
          </p:cNvSpPr>
          <p:nvPr>
            <p:ph type="title"/>
          </p:nvPr>
        </p:nvSpPr>
        <p:spPr/>
        <p:txBody>
          <a:bodyPr/>
          <a:lstStyle/>
          <a:p>
            <a:r>
              <a:rPr kumimoji="1" lang="en-US" altLang="zh-CN" b="1" dirty="0"/>
              <a:t>A Basic Method</a:t>
            </a:r>
            <a:endParaRPr kumimoji="1" lang="zh-CN" altLang="en-US" b="1" dirty="0"/>
          </a:p>
        </p:txBody>
      </p:sp>
      <p:sp>
        <p:nvSpPr>
          <p:cNvPr id="8" name="内容占位符 2">
            <a:extLst>
              <a:ext uri="{FF2B5EF4-FFF2-40B4-BE49-F238E27FC236}">
                <a16:creationId xmlns:a16="http://schemas.microsoft.com/office/drawing/2014/main" id="{CF375606-8F02-4344-93EA-6A3C7BF24AC0}"/>
              </a:ext>
            </a:extLst>
          </p:cNvPr>
          <p:cNvSpPr txBox="1">
            <a:spLocks/>
          </p:cNvSpPr>
          <p:nvPr/>
        </p:nvSpPr>
        <p:spPr>
          <a:xfrm>
            <a:off x="838200" y="3986208"/>
            <a:ext cx="10315353" cy="22027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kumimoji="1" lang="zh-CN" altLang="en-US" sz="1600" dirty="0">
                <a:latin typeface="Helvetica Neue" panose="02000503000000020004" pitchFamily="2" charset="0"/>
                <a:cs typeface="Helvetica Neue" panose="02000503000000020004" pitchFamily="2" charset="0"/>
              </a:rPr>
              <a:t>存在的问题：</a:t>
            </a:r>
            <a:endParaRPr kumimoji="1" lang="en-US" altLang="zh-CN" sz="1600" dirty="0">
              <a:latin typeface="Helvetica Neue" panose="02000503000000020004" pitchFamily="2" charset="0"/>
              <a:cs typeface="Helvetica Neue" panose="02000503000000020004" pitchFamily="2" charset="0"/>
            </a:endParaRPr>
          </a:p>
          <a:p>
            <a:r>
              <a:rPr kumimoji="1" lang="zh-CN" altLang="en-US" sz="1600" dirty="0">
                <a:latin typeface="Helvetica Neue" panose="02000503000000020004" pitchFamily="2" charset="0"/>
                <a:cs typeface="Helvetica Neue" panose="02000503000000020004" pitchFamily="2" charset="0"/>
              </a:rPr>
              <a:t>无法对训练数据上没有出现过的实体对进行预测</a:t>
            </a:r>
            <a:endParaRPr kumimoji="1" lang="en-US" altLang="zh-CN" sz="1600" dirty="0">
              <a:latin typeface="Helvetica Neue" panose="02000503000000020004" pitchFamily="2" charset="0"/>
              <a:cs typeface="Helvetica Neue" panose="02000503000000020004" pitchFamily="2" charset="0"/>
            </a:endParaRPr>
          </a:p>
          <a:p>
            <a:r>
              <a:rPr kumimoji="1" lang="zh-CN" altLang="en-US" sz="1600" dirty="0">
                <a:latin typeface="Helvetica Neue" panose="02000503000000020004" pitchFamily="2" charset="0"/>
                <a:cs typeface="Helvetica Neue" panose="02000503000000020004" pitchFamily="2" charset="0"/>
              </a:rPr>
              <a:t>一个实体对在数据中出现的次数往往很少，容易出现过拟合</a:t>
            </a:r>
            <a:endParaRPr kumimoji="1" lang="en-US" altLang="zh-CN" sz="1600" dirty="0">
              <a:latin typeface="Helvetica Neue" panose="02000503000000020004" pitchFamily="2" charset="0"/>
              <a:cs typeface="Helvetica Neue" panose="02000503000000020004" pitchFamily="2" charset="0"/>
            </a:endParaRPr>
          </a:p>
          <a:p>
            <a:r>
              <a:rPr kumimoji="1" lang="zh-CN" altLang="en-US" sz="1600" dirty="0">
                <a:latin typeface="Helvetica Neue" panose="02000503000000020004" pitchFamily="2" charset="0"/>
                <a:cs typeface="Helvetica Neue" panose="02000503000000020004" pitchFamily="2" charset="0"/>
              </a:rPr>
              <a:t>没有考虑关系抽取的上下文语境信息</a:t>
            </a:r>
          </a:p>
        </p:txBody>
      </p:sp>
      <p:grpSp>
        <p:nvGrpSpPr>
          <p:cNvPr id="11" name="组合 10">
            <a:extLst>
              <a:ext uri="{FF2B5EF4-FFF2-40B4-BE49-F238E27FC236}">
                <a16:creationId xmlns:a16="http://schemas.microsoft.com/office/drawing/2014/main" id="{47FD6A75-7AF6-0749-86A3-ADB9718BD378}"/>
              </a:ext>
            </a:extLst>
          </p:cNvPr>
          <p:cNvGrpSpPr/>
          <p:nvPr/>
        </p:nvGrpSpPr>
        <p:grpSpPr>
          <a:xfrm>
            <a:off x="2274420" y="1457261"/>
            <a:ext cx="7442911" cy="2217975"/>
            <a:chOff x="2400355" y="2449719"/>
            <a:chExt cx="7442911" cy="2217975"/>
          </a:xfrm>
        </p:grpSpPr>
        <p:grpSp>
          <p:nvGrpSpPr>
            <p:cNvPr id="12" name="组合 11">
              <a:extLst>
                <a:ext uri="{FF2B5EF4-FFF2-40B4-BE49-F238E27FC236}">
                  <a16:creationId xmlns:a16="http://schemas.microsoft.com/office/drawing/2014/main" id="{79B37F97-9DC8-6B4C-8AD1-3829E4B28DD4}"/>
                </a:ext>
              </a:extLst>
            </p:cNvPr>
            <p:cNvGrpSpPr/>
            <p:nvPr/>
          </p:nvGrpSpPr>
          <p:grpSpPr>
            <a:xfrm>
              <a:off x="2400355" y="2449719"/>
              <a:ext cx="3198734" cy="2217975"/>
              <a:chOff x="3426785" y="2566616"/>
              <a:chExt cx="3198734" cy="2217975"/>
            </a:xfrm>
          </p:grpSpPr>
          <p:pic>
            <p:nvPicPr>
              <p:cNvPr id="14" name="图片 13">
                <a:extLst>
                  <a:ext uri="{FF2B5EF4-FFF2-40B4-BE49-F238E27FC236}">
                    <a16:creationId xmlns:a16="http://schemas.microsoft.com/office/drawing/2014/main" id="{22BE7276-2822-5A48-A2FC-56CF220D47EE}"/>
                  </a:ext>
                </a:extLst>
              </p:cNvPr>
              <p:cNvPicPr>
                <a:picLocks noChangeAspect="1"/>
              </p:cNvPicPr>
              <p:nvPr/>
            </p:nvPicPr>
            <p:blipFill>
              <a:blip r:embed="rId3"/>
              <a:stretch>
                <a:fillRect/>
              </a:stretch>
            </p:blipFill>
            <p:spPr>
              <a:xfrm>
                <a:off x="4698592" y="3064320"/>
                <a:ext cx="1926927" cy="1720271"/>
              </a:xfrm>
              <a:prstGeom prst="rect">
                <a:avLst/>
              </a:prstGeom>
            </p:spPr>
          </p:pic>
          <p:sp>
            <p:nvSpPr>
              <p:cNvPr id="15" name="文本框 14">
                <a:extLst>
                  <a:ext uri="{FF2B5EF4-FFF2-40B4-BE49-F238E27FC236}">
                    <a16:creationId xmlns:a16="http://schemas.microsoft.com/office/drawing/2014/main" id="{C2F2CE25-A1A4-5645-BBBE-3F1CC78D3A28}"/>
                  </a:ext>
                </a:extLst>
              </p:cNvPr>
              <p:cNvSpPr txBox="1"/>
              <p:nvPr/>
            </p:nvSpPr>
            <p:spPr>
              <a:xfrm>
                <a:off x="3426785" y="3755178"/>
                <a:ext cx="1392865" cy="338554"/>
              </a:xfrm>
              <a:prstGeom prst="rect">
                <a:avLst/>
              </a:prstGeom>
              <a:noFill/>
            </p:spPr>
            <p:txBody>
              <a:bodyPr wrap="square" rtlCol="0">
                <a:spAutoFit/>
              </a:bodyPr>
              <a:lstStyle/>
              <a:p>
                <a:r>
                  <a:rPr kumimoji="1" lang="zh-CN" altLang="en-US" sz="1600" dirty="0">
                    <a:latin typeface="Helvetica Neue" panose="02000503000000020004" pitchFamily="2" charset="0"/>
                    <a:cs typeface="Helvetica Neue" panose="02000503000000020004" pitchFamily="2" charset="0"/>
                  </a:rPr>
                  <a:t>实体对</a:t>
                </a:r>
                <a:r>
                  <a:rPr kumimoji="1" lang="en-US" altLang="zh-CN" sz="1600" dirty="0">
                    <a:latin typeface="Helvetica Neue" panose="02000503000000020004" pitchFamily="2" charset="0"/>
                    <a:cs typeface="Helvetica Neue" panose="02000503000000020004" pitchFamily="2" charset="0"/>
                  </a:rPr>
                  <a:t>(</a:t>
                </a:r>
                <a:r>
                  <a:rPr kumimoji="1" lang="en-US" altLang="zh-CN" sz="1600" dirty="0" err="1">
                    <a:latin typeface="Helvetica Neue" panose="02000503000000020004" pitchFamily="2" charset="0"/>
                    <a:cs typeface="Helvetica Neue" panose="02000503000000020004" pitchFamily="2" charset="0"/>
                  </a:rPr>
                  <a:t>s,o</a:t>
                </a:r>
                <a:r>
                  <a:rPr kumimoji="1" lang="en-US" altLang="zh-CN" sz="1600" dirty="0">
                    <a:latin typeface="Helvetica Neue" panose="02000503000000020004" pitchFamily="2" charset="0"/>
                    <a:cs typeface="Helvetica Neue" panose="02000503000000020004" pitchFamily="2" charset="0"/>
                  </a:rPr>
                  <a:t>)</a:t>
                </a:r>
                <a:endParaRPr kumimoji="1" lang="zh-CN" altLang="en-US" sz="1600" dirty="0">
                  <a:latin typeface="Helvetica Neue" panose="02000503000000020004" pitchFamily="2" charset="0"/>
                  <a:cs typeface="Helvetica Neue" panose="02000503000000020004" pitchFamily="2" charset="0"/>
                </a:endParaRPr>
              </a:p>
            </p:txBody>
          </p:sp>
          <p:sp>
            <p:nvSpPr>
              <p:cNvPr id="16" name="文本框 15">
                <a:extLst>
                  <a:ext uri="{FF2B5EF4-FFF2-40B4-BE49-F238E27FC236}">
                    <a16:creationId xmlns:a16="http://schemas.microsoft.com/office/drawing/2014/main" id="{3331AE51-7037-5D4A-BBEB-A1431A8990EB}"/>
                  </a:ext>
                </a:extLst>
              </p:cNvPr>
              <p:cNvSpPr txBox="1"/>
              <p:nvPr/>
            </p:nvSpPr>
            <p:spPr>
              <a:xfrm>
                <a:off x="5359027" y="2566616"/>
                <a:ext cx="843299" cy="338554"/>
              </a:xfrm>
              <a:prstGeom prst="rect">
                <a:avLst/>
              </a:prstGeom>
              <a:noFill/>
            </p:spPr>
            <p:txBody>
              <a:bodyPr wrap="square" rtlCol="0">
                <a:spAutoFit/>
              </a:bodyPr>
              <a:lstStyle/>
              <a:p>
                <a:r>
                  <a:rPr kumimoji="1" lang="zh-CN" altLang="en-US" sz="1600" dirty="0">
                    <a:latin typeface="Helvetica Neue" panose="02000503000000020004" pitchFamily="2" charset="0"/>
                    <a:cs typeface="Helvetica Neue" panose="02000503000000020004" pitchFamily="2" charset="0"/>
                  </a:rPr>
                  <a:t>关系</a:t>
                </a:r>
                <a:r>
                  <a:rPr kumimoji="1" lang="en-US" altLang="zh-CN" sz="1600" dirty="0">
                    <a:latin typeface="Helvetica Neue" panose="02000503000000020004" pitchFamily="2" charset="0"/>
                    <a:cs typeface="Helvetica Neue" panose="02000503000000020004" pitchFamily="2" charset="0"/>
                  </a:rPr>
                  <a:t>p</a:t>
                </a:r>
                <a:endParaRPr kumimoji="1" lang="zh-CN" altLang="en-US" sz="1600" dirty="0">
                  <a:latin typeface="Helvetica Neue" panose="02000503000000020004" pitchFamily="2" charset="0"/>
                  <a:cs typeface="Helvetica Neue" panose="02000503000000020004" pitchFamily="2" charset="0"/>
                </a:endParaRPr>
              </a:p>
            </p:txBody>
          </p:sp>
        </p:grpSp>
        <p:pic>
          <p:nvPicPr>
            <p:cNvPr id="13" name="图片 12">
              <a:extLst>
                <a:ext uri="{FF2B5EF4-FFF2-40B4-BE49-F238E27FC236}">
                  <a16:creationId xmlns:a16="http://schemas.microsoft.com/office/drawing/2014/main" id="{1AD0EEBF-7FDA-5740-A235-D0F120A18DA4}"/>
                </a:ext>
              </a:extLst>
            </p:cNvPr>
            <p:cNvPicPr>
              <a:picLocks noChangeAspect="1"/>
            </p:cNvPicPr>
            <p:nvPr/>
          </p:nvPicPr>
          <p:blipFill>
            <a:blip r:embed="rId4"/>
            <a:stretch>
              <a:fillRect/>
            </a:stretch>
          </p:blipFill>
          <p:spPr>
            <a:xfrm>
              <a:off x="6846066" y="3391294"/>
              <a:ext cx="2997200" cy="787400"/>
            </a:xfrm>
            <a:prstGeom prst="rect">
              <a:avLst/>
            </a:prstGeom>
          </p:spPr>
        </p:pic>
      </p:grpSp>
    </p:spTree>
    <p:extLst>
      <p:ext uri="{BB962C8B-B14F-4D97-AF65-F5344CB8AC3E}">
        <p14:creationId xmlns:p14="http://schemas.microsoft.com/office/powerpoint/2010/main" val="2210178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Neighborhood Embedding</a:t>
            </a:r>
            <a:endParaRPr kumimoji="1" lang="zh-CN" altLang="en-US" b="1" dirty="0"/>
          </a:p>
        </p:txBody>
      </p:sp>
      <p:pic>
        <p:nvPicPr>
          <p:cNvPr id="8" name="内容占位符 7">
            <a:extLst>
              <a:ext uri="{FF2B5EF4-FFF2-40B4-BE49-F238E27FC236}">
                <a16:creationId xmlns:a16="http://schemas.microsoft.com/office/drawing/2014/main" id="{9B1958A0-9C7B-E845-866B-3BDA9E0E8BE9}"/>
              </a:ext>
            </a:extLst>
          </p:cNvPr>
          <p:cNvPicPr>
            <a:picLocks noGrp="1" noChangeAspect="1"/>
          </p:cNvPicPr>
          <p:nvPr>
            <p:ph idx="1"/>
          </p:nvPr>
        </p:nvPicPr>
        <p:blipFill>
          <a:blip r:embed="rId2"/>
          <a:stretch>
            <a:fillRect/>
          </a:stretch>
        </p:blipFill>
        <p:spPr>
          <a:xfrm>
            <a:off x="3123736" y="2179928"/>
            <a:ext cx="5676900" cy="1524000"/>
          </a:xfrm>
          <a:prstGeom prst="rect">
            <a:avLst/>
          </a:prstGeom>
        </p:spPr>
      </p:pic>
      <p:sp>
        <p:nvSpPr>
          <p:cNvPr id="9" name="文本框 8">
            <a:extLst>
              <a:ext uri="{FF2B5EF4-FFF2-40B4-BE49-F238E27FC236}">
                <a16:creationId xmlns:a16="http://schemas.microsoft.com/office/drawing/2014/main" id="{D23F0D36-91D2-8940-A896-7914A2212B66}"/>
              </a:ext>
            </a:extLst>
          </p:cNvPr>
          <p:cNvSpPr txBox="1"/>
          <p:nvPr/>
        </p:nvSpPr>
        <p:spPr>
          <a:xfrm>
            <a:off x="838200" y="4125692"/>
            <a:ext cx="9445083" cy="338554"/>
          </a:xfrm>
          <a:prstGeom prst="rect">
            <a:avLst/>
          </a:prstGeom>
          <a:noFill/>
        </p:spPr>
        <p:txBody>
          <a:bodyPr wrap="square" rtlCol="0">
            <a:spAutoFit/>
          </a:bodyPr>
          <a:lstStyle/>
          <a:p>
            <a:r>
              <a:rPr kumimoji="1" lang="zh-CN" altLang="en-US" sz="1600" dirty="0"/>
              <a:t>使用主语实体、宾语实体分别与谓词的邻居编码来预测谓词的得分。</a:t>
            </a:r>
          </a:p>
        </p:txBody>
      </p:sp>
      <p:sp>
        <p:nvSpPr>
          <p:cNvPr id="10" name="文本框 9">
            <a:extLst>
              <a:ext uri="{FF2B5EF4-FFF2-40B4-BE49-F238E27FC236}">
                <a16:creationId xmlns:a16="http://schemas.microsoft.com/office/drawing/2014/main" id="{687B6DDA-555C-DC48-A899-63B799C11B59}"/>
              </a:ext>
            </a:extLst>
          </p:cNvPr>
          <p:cNvSpPr txBox="1"/>
          <p:nvPr/>
        </p:nvSpPr>
        <p:spPr>
          <a:xfrm>
            <a:off x="358697" y="6323598"/>
            <a:ext cx="10268415"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NAACL 2019,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OpenKI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Integrating Open Information Extraction and Knowledge Bases with Relation Inference</a:t>
            </a:r>
            <a:endParaRPr kumimoji="1" lang="zh-CN" altLang="en-US" sz="1600" dirty="0">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8462094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Neighborhood Embedding</a:t>
            </a:r>
            <a:endParaRPr kumimoji="1" lang="zh-CN" altLang="en-US" b="1" dirty="0"/>
          </a:p>
        </p:txBody>
      </p:sp>
      <p:pic>
        <p:nvPicPr>
          <p:cNvPr id="5" name="内容占位符 4">
            <a:extLst>
              <a:ext uri="{FF2B5EF4-FFF2-40B4-BE49-F238E27FC236}">
                <a16:creationId xmlns:a16="http://schemas.microsoft.com/office/drawing/2014/main" id="{5F17A1BC-F378-824F-A1C9-B24C92BA8006}"/>
              </a:ext>
            </a:extLst>
          </p:cNvPr>
          <p:cNvPicPr>
            <a:picLocks noGrp="1" noChangeAspect="1"/>
          </p:cNvPicPr>
          <p:nvPr>
            <p:ph idx="1"/>
          </p:nvPr>
        </p:nvPicPr>
        <p:blipFill>
          <a:blip r:embed="rId2"/>
          <a:stretch>
            <a:fillRect/>
          </a:stretch>
        </p:blipFill>
        <p:spPr>
          <a:xfrm>
            <a:off x="838200" y="1502239"/>
            <a:ext cx="9346927" cy="4351338"/>
          </a:xfrm>
          <a:prstGeom prst="rect">
            <a:avLst/>
          </a:prstGeom>
        </p:spPr>
      </p:pic>
      <p:sp>
        <p:nvSpPr>
          <p:cNvPr id="6" name="文本框 5">
            <a:extLst>
              <a:ext uri="{FF2B5EF4-FFF2-40B4-BE49-F238E27FC236}">
                <a16:creationId xmlns:a16="http://schemas.microsoft.com/office/drawing/2014/main" id="{3E576D9E-C53A-EF4B-B74B-05BE1097ABD2}"/>
              </a:ext>
            </a:extLst>
          </p:cNvPr>
          <p:cNvSpPr txBox="1"/>
          <p:nvPr/>
        </p:nvSpPr>
        <p:spPr>
          <a:xfrm>
            <a:off x="358697" y="6323598"/>
            <a:ext cx="10268415"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NAACL 2019,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OpenKI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Integrating Open Information Extraction and Knowledge Bases with Relation Inference</a:t>
            </a:r>
            <a:endParaRPr kumimoji="1" lang="zh-CN" altLang="en-US" sz="1600" dirty="0">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873413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Neighborhood Embedding</a:t>
            </a:r>
            <a:endParaRPr kumimoji="1" lang="zh-CN" altLang="en-US" b="1" dirty="0"/>
          </a:p>
        </p:txBody>
      </p:sp>
      <p:pic>
        <p:nvPicPr>
          <p:cNvPr id="7" name="内容占位符 6">
            <a:extLst>
              <a:ext uri="{FF2B5EF4-FFF2-40B4-BE49-F238E27FC236}">
                <a16:creationId xmlns:a16="http://schemas.microsoft.com/office/drawing/2014/main" id="{206BC7E0-2B55-7743-924E-51296041AF6B}"/>
              </a:ext>
            </a:extLst>
          </p:cNvPr>
          <p:cNvPicPr>
            <a:picLocks noGrp="1" noChangeAspect="1"/>
          </p:cNvPicPr>
          <p:nvPr>
            <p:ph idx="1"/>
          </p:nvPr>
        </p:nvPicPr>
        <p:blipFill>
          <a:blip r:embed="rId3"/>
          <a:stretch>
            <a:fillRect/>
          </a:stretch>
        </p:blipFill>
        <p:spPr>
          <a:xfrm>
            <a:off x="4184650" y="1848143"/>
            <a:ext cx="3822700" cy="2159000"/>
          </a:xfrm>
          <a:prstGeom prst="rect">
            <a:avLst/>
          </a:prstGeom>
        </p:spPr>
      </p:pic>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D31938BC-8311-7E44-A7F9-636E3CD71DA4}"/>
                  </a:ext>
                </a:extLst>
              </p:cNvPr>
              <p:cNvSpPr txBox="1"/>
              <p:nvPr/>
            </p:nvSpPr>
            <p:spPr>
              <a:xfrm>
                <a:off x="838199" y="4180581"/>
                <a:ext cx="10435683" cy="1240276"/>
              </a:xfrm>
              <a:prstGeom prst="rect">
                <a:avLst/>
              </a:prstGeom>
              <a:noFill/>
            </p:spPr>
            <p:txBody>
              <a:bodyPr wrap="square" rtlCol="0">
                <a:spAutoFit/>
              </a:bodyPr>
              <a:lstStyle/>
              <a:p>
                <a14:m>
                  <m:oMath xmlns:m="http://schemas.openxmlformats.org/officeDocument/2006/math">
                    <m:sSubSup>
                      <m:sSubSupPr>
                        <m:ctrlPr>
                          <a:rPr kumimoji="1" lang="en-US" altLang="zh-CN" sz="1600" b="0" i="1" smtClean="0">
                            <a:latin typeface="Cambria Math" panose="02040503050406030204" pitchFamily="18" charset="0"/>
                          </a:rPr>
                        </m:ctrlPr>
                      </m:sSubSupPr>
                      <m:e>
                        <m:r>
                          <a:rPr kumimoji="1" lang="en-US" altLang="zh-CN" sz="1600" b="0" i="1" smtClean="0">
                            <a:latin typeface="Cambria Math" panose="02040503050406030204" pitchFamily="18" charset="0"/>
                          </a:rPr>
                          <m:t>𝑣</m:t>
                        </m:r>
                      </m:e>
                      <m:sub>
                        <m:r>
                          <m:rPr>
                            <m:sty m:val="p"/>
                          </m:rPr>
                          <a:rPr kumimoji="1" lang="en-US" altLang="zh-CN" sz="1600" i="1">
                            <a:latin typeface="Cambria Math" panose="02040503050406030204" pitchFamily="18" charset="0"/>
                          </a:rPr>
                          <m:t>subj</m:t>
                        </m:r>
                      </m:sub>
                      <m:sup>
                        <m:r>
                          <m:rPr>
                            <m:sty m:val="p"/>
                          </m:rPr>
                          <a:rPr kumimoji="1" lang="en-US" altLang="zh-CN" sz="1600" i="1">
                            <a:latin typeface="Cambria Math" panose="02040503050406030204" pitchFamily="18" charset="0"/>
                          </a:rPr>
                          <m:t>agg</m:t>
                        </m:r>
                      </m:sup>
                    </m:sSubSup>
                  </m:oMath>
                </a14:m>
                <a:r>
                  <a:rPr kumimoji="1" lang="zh-CN" altLang="en-US" sz="1600" dirty="0"/>
                  <a:t>表示实体作为主语时的邻居关系编码，</a:t>
                </a:r>
                <a14:m>
                  <m:oMath xmlns:m="http://schemas.openxmlformats.org/officeDocument/2006/math">
                    <m:sSubSup>
                      <m:sSubSupPr>
                        <m:ctrlPr>
                          <a:rPr kumimoji="1" lang="en-US" altLang="zh-CN" sz="1600" b="0" i="1" smtClean="0">
                            <a:latin typeface="Cambria Math" panose="02040503050406030204" pitchFamily="18" charset="0"/>
                          </a:rPr>
                        </m:ctrlPr>
                      </m:sSubSupPr>
                      <m:e>
                        <m:r>
                          <a:rPr kumimoji="1" lang="en-US" altLang="zh-CN" sz="1600" b="0" i="1" smtClean="0">
                            <a:latin typeface="Cambria Math" panose="02040503050406030204" pitchFamily="18" charset="0"/>
                          </a:rPr>
                          <m:t>𝑣</m:t>
                        </m:r>
                      </m:e>
                      <m:sub>
                        <m:r>
                          <a:rPr kumimoji="1" lang="en-US" altLang="zh-CN" sz="1600" b="0" i="1" smtClean="0">
                            <a:latin typeface="Cambria Math" panose="02040503050406030204" pitchFamily="18" charset="0"/>
                          </a:rPr>
                          <m:t>𝑜𝑏𝑗</m:t>
                        </m:r>
                      </m:sub>
                      <m:sup>
                        <m:r>
                          <a:rPr kumimoji="1" lang="en-US" altLang="zh-CN" sz="1600" b="0" i="1" smtClean="0">
                            <a:latin typeface="Cambria Math" panose="02040503050406030204" pitchFamily="18" charset="0"/>
                          </a:rPr>
                          <m:t>𝑎𝑔𝑔</m:t>
                        </m:r>
                      </m:sup>
                    </m:sSubSup>
                  </m:oMath>
                </a14:m>
                <a:r>
                  <a:rPr kumimoji="1" lang="zh-CN" altLang="en-US" sz="1600" dirty="0"/>
                  <a:t>表示实体作为宾语实体时的邻居关系编码</a:t>
                </a:r>
                <a:endParaRPr kumimoji="1" lang="en-US" altLang="zh-CN" sz="1600" dirty="0"/>
              </a:p>
              <a:p>
                <a:endParaRPr kumimoji="1" lang="en-US" altLang="zh-CN" sz="1600" dirty="0"/>
              </a:p>
              <a:p>
                <a:r>
                  <a:rPr kumimoji="1" lang="zh-CN" altLang="en-US" sz="1600" dirty="0"/>
                  <a:t>对于每个可能的预测</a:t>
                </a:r>
                <a14:m>
                  <m:oMath xmlns:m="http://schemas.openxmlformats.org/officeDocument/2006/math">
                    <m:r>
                      <a:rPr kumimoji="1" lang="en-US" altLang="zh-CN" sz="1600" b="0" i="1" smtClean="0">
                        <a:latin typeface="Cambria Math" panose="02040503050406030204" pitchFamily="18" charset="0"/>
                      </a:rPr>
                      <m:t>(</m:t>
                    </m:r>
                    <m:r>
                      <a:rPr kumimoji="1" lang="en-US" altLang="zh-CN" sz="1600" b="0" i="1" smtClean="0">
                        <a:latin typeface="Cambria Math" panose="02040503050406030204" pitchFamily="18" charset="0"/>
                      </a:rPr>
                      <m:t>𝑠</m:t>
                    </m:r>
                    <m:r>
                      <a:rPr kumimoji="1" lang="en-US" altLang="zh-CN" sz="1600" b="0" i="1" smtClean="0">
                        <a:latin typeface="Cambria Math" panose="02040503050406030204" pitchFamily="18" charset="0"/>
                      </a:rPr>
                      <m:t>,</m:t>
                    </m:r>
                    <m:r>
                      <a:rPr kumimoji="1" lang="en-US" altLang="zh-CN" sz="1600" b="0" i="1" smtClean="0">
                        <a:latin typeface="Cambria Math" panose="02040503050406030204" pitchFamily="18" charset="0"/>
                      </a:rPr>
                      <m:t>𝑝</m:t>
                    </m:r>
                    <m:r>
                      <a:rPr kumimoji="1" lang="en-US" altLang="zh-CN" sz="1600" b="0" i="1" smtClean="0">
                        <a:latin typeface="Cambria Math" panose="02040503050406030204" pitchFamily="18" charset="0"/>
                      </a:rPr>
                      <m:t>,</m:t>
                    </m:r>
                    <m:r>
                      <a:rPr kumimoji="1" lang="en-US" altLang="zh-CN" sz="1600" b="0" i="1" smtClean="0">
                        <a:latin typeface="Cambria Math" panose="02040503050406030204" pitchFamily="18" charset="0"/>
                      </a:rPr>
                      <m:t>𝑜</m:t>
                    </m:r>
                    <m:r>
                      <a:rPr kumimoji="1" lang="en-US" altLang="zh-CN" sz="1600" b="0" i="1" smtClean="0">
                        <a:latin typeface="Cambria Math" panose="02040503050406030204" pitchFamily="18" charset="0"/>
                      </a:rPr>
                      <m:t>)</m:t>
                    </m:r>
                  </m:oMath>
                </a14:m>
                <a:r>
                  <a:rPr kumimoji="1" lang="zh-CN" altLang="en-US" sz="1600" dirty="0"/>
                  <a:t>，模型使用头尾实体的邻居编码信息来进行预测打分。模型中的可学习变量只有关系的嵌入表示，即</a:t>
                </a:r>
                <a14:m>
                  <m:oMath xmlns:m="http://schemas.openxmlformats.org/officeDocument/2006/math">
                    <m:sSubSup>
                      <m:sSubSupPr>
                        <m:ctrlPr>
                          <a:rPr kumimoji="1" lang="en-US" altLang="zh-CN" sz="1600" b="0" i="1" smtClean="0">
                            <a:latin typeface="Cambria Math" panose="02040503050406030204" pitchFamily="18" charset="0"/>
                          </a:rPr>
                        </m:ctrlPr>
                      </m:sSubSupPr>
                      <m:e>
                        <m:r>
                          <a:rPr kumimoji="1" lang="en-US" altLang="zh-CN" sz="1600" b="0" i="1" smtClean="0">
                            <a:latin typeface="Cambria Math" panose="02040503050406030204" pitchFamily="18" charset="0"/>
                          </a:rPr>
                          <m:t>𝑣</m:t>
                        </m:r>
                      </m:e>
                      <m:sub>
                        <m:r>
                          <a:rPr kumimoji="1" lang="en-US" altLang="zh-CN" sz="1600" b="0" i="1" smtClean="0">
                            <a:latin typeface="Cambria Math" panose="02040503050406030204" pitchFamily="18" charset="0"/>
                          </a:rPr>
                          <m:t>𝑝</m:t>
                        </m:r>
                      </m:sub>
                      <m:sup>
                        <m:r>
                          <a:rPr kumimoji="1" lang="en-US" altLang="zh-CN" sz="1600" b="0" i="1" smtClean="0">
                            <a:latin typeface="Cambria Math" panose="02040503050406030204" pitchFamily="18" charset="0"/>
                          </a:rPr>
                          <m:t>𝑠𝑢𝑏</m:t>
                        </m:r>
                      </m:sup>
                    </m:sSubSup>
                  </m:oMath>
                </a14:m>
                <a:r>
                  <a:rPr kumimoji="1" lang="zh-CN" altLang="en-US" sz="1600" dirty="0"/>
                  <a:t>和</a:t>
                </a:r>
                <a14:m>
                  <m:oMath xmlns:m="http://schemas.openxmlformats.org/officeDocument/2006/math">
                    <m:sSubSup>
                      <m:sSubSupPr>
                        <m:ctrlPr>
                          <a:rPr kumimoji="1" lang="en-US" altLang="zh-CN" sz="1600" b="0" i="1" dirty="0" smtClean="0">
                            <a:latin typeface="Cambria Math" panose="02040503050406030204" pitchFamily="18" charset="0"/>
                          </a:rPr>
                        </m:ctrlPr>
                      </m:sSubSupPr>
                      <m:e>
                        <m:r>
                          <a:rPr kumimoji="1" lang="en-US" altLang="zh-CN" sz="1600" b="0" i="1" dirty="0" smtClean="0">
                            <a:latin typeface="Cambria Math" panose="02040503050406030204" pitchFamily="18" charset="0"/>
                          </a:rPr>
                          <m:t>𝑣</m:t>
                        </m:r>
                      </m:e>
                      <m:sub>
                        <m:r>
                          <a:rPr kumimoji="1" lang="en-US" altLang="zh-CN" sz="1600" b="0" i="1" dirty="0" smtClean="0">
                            <a:latin typeface="Cambria Math" panose="02040503050406030204" pitchFamily="18" charset="0"/>
                          </a:rPr>
                          <m:t>𝑝</m:t>
                        </m:r>
                      </m:sub>
                      <m:sup>
                        <m:r>
                          <a:rPr kumimoji="1" lang="en-US" altLang="zh-CN" sz="1600" b="0" i="1" dirty="0" smtClean="0">
                            <a:latin typeface="Cambria Math" panose="02040503050406030204" pitchFamily="18" charset="0"/>
                          </a:rPr>
                          <m:t>𝑜𝑏𝑗</m:t>
                        </m:r>
                      </m:sup>
                    </m:sSubSup>
                  </m:oMath>
                </a14:m>
                <a:r>
                  <a:rPr kumimoji="1" lang="zh-CN" altLang="en-US" sz="1600" dirty="0"/>
                  <a:t>，没有实体相关的变量，因此可以更好地处理未出现过的实体</a:t>
                </a:r>
              </a:p>
            </p:txBody>
          </p:sp>
        </mc:Choice>
        <mc:Fallback xmlns="">
          <p:sp>
            <p:nvSpPr>
              <p:cNvPr id="8" name="文本框 7">
                <a:extLst>
                  <a:ext uri="{FF2B5EF4-FFF2-40B4-BE49-F238E27FC236}">
                    <a16:creationId xmlns:a16="http://schemas.microsoft.com/office/drawing/2014/main" id="{D31938BC-8311-7E44-A7F9-636E3CD71DA4}"/>
                  </a:ext>
                </a:extLst>
              </p:cNvPr>
              <p:cNvSpPr txBox="1">
                <a:spLocks noRot="1" noChangeAspect="1" noMove="1" noResize="1" noEditPoints="1" noAdjustHandles="1" noChangeArrowheads="1" noChangeShapeType="1" noTextEdit="1"/>
              </p:cNvSpPr>
              <p:nvPr/>
            </p:nvSpPr>
            <p:spPr>
              <a:xfrm>
                <a:off x="838199" y="4180581"/>
                <a:ext cx="10435683" cy="1240276"/>
              </a:xfrm>
              <a:prstGeom prst="rect">
                <a:avLst/>
              </a:prstGeom>
              <a:blipFill>
                <a:blip r:embed="rId4"/>
                <a:stretch>
                  <a:fillRect l="-243" b="-2041"/>
                </a:stretch>
              </a:blipFill>
            </p:spPr>
            <p:txBody>
              <a:bodyPr/>
              <a:lstStyle/>
              <a:p>
                <a:r>
                  <a:rPr lang="zh-CN" altLang="en-US">
                    <a:noFill/>
                  </a:rPr>
                  <a:t> </a:t>
                </a:r>
              </a:p>
            </p:txBody>
          </p:sp>
        </mc:Fallback>
      </mc:AlternateContent>
      <p:sp>
        <p:nvSpPr>
          <p:cNvPr id="9" name="文本框 8">
            <a:extLst>
              <a:ext uri="{FF2B5EF4-FFF2-40B4-BE49-F238E27FC236}">
                <a16:creationId xmlns:a16="http://schemas.microsoft.com/office/drawing/2014/main" id="{B2A5B857-AEFA-8B4B-B1AB-6AB29B625871}"/>
              </a:ext>
            </a:extLst>
          </p:cNvPr>
          <p:cNvSpPr txBox="1"/>
          <p:nvPr/>
        </p:nvSpPr>
        <p:spPr>
          <a:xfrm>
            <a:off x="358697" y="6323598"/>
            <a:ext cx="10268415"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NAACL 2019,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OpenKI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Integrating Open Information Extraction and Knowledge Bases with Relation Inference</a:t>
            </a:r>
            <a:endParaRPr kumimoji="1" lang="zh-CN" altLang="en-US" sz="1600" dirty="0">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443514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5C4B-F400-6346-840D-D9528174A5B4}"/>
              </a:ext>
            </a:extLst>
          </p:cNvPr>
          <p:cNvSpPr>
            <a:spLocks noGrp="1"/>
          </p:cNvSpPr>
          <p:nvPr>
            <p:ph type="title"/>
          </p:nvPr>
        </p:nvSpPr>
        <p:spPr/>
        <p:txBody>
          <a:bodyPr/>
          <a:lstStyle/>
          <a:p>
            <a:r>
              <a:rPr kumimoji="1" lang="en-US" altLang="zh-CN" b="1" dirty="0"/>
              <a:t>Neighborhood Embedding</a:t>
            </a:r>
            <a:endParaRPr kumimoji="1" lang="zh-CN" altLang="en-US" b="1" dirty="0"/>
          </a:p>
        </p:txBody>
      </p:sp>
      <p:pic>
        <p:nvPicPr>
          <p:cNvPr id="9" name="内容占位符 8">
            <a:extLst>
              <a:ext uri="{FF2B5EF4-FFF2-40B4-BE49-F238E27FC236}">
                <a16:creationId xmlns:a16="http://schemas.microsoft.com/office/drawing/2014/main" id="{710DDEFC-8399-0F47-B1E6-58F56B5B32A4}"/>
              </a:ext>
            </a:extLst>
          </p:cNvPr>
          <p:cNvPicPr>
            <a:picLocks noGrp="1" noChangeAspect="1"/>
          </p:cNvPicPr>
          <p:nvPr>
            <p:ph idx="1"/>
          </p:nvPr>
        </p:nvPicPr>
        <p:blipFill>
          <a:blip r:embed="rId3"/>
          <a:stretch>
            <a:fillRect/>
          </a:stretch>
        </p:blipFill>
        <p:spPr>
          <a:xfrm>
            <a:off x="1562718" y="1724144"/>
            <a:ext cx="8601234" cy="3550386"/>
          </a:xfrm>
          <a:prstGeom prst="rect">
            <a:avLst/>
          </a:prstGeom>
        </p:spPr>
      </p:pic>
      <p:sp>
        <p:nvSpPr>
          <p:cNvPr id="10" name="文本框 9">
            <a:extLst>
              <a:ext uri="{FF2B5EF4-FFF2-40B4-BE49-F238E27FC236}">
                <a16:creationId xmlns:a16="http://schemas.microsoft.com/office/drawing/2014/main" id="{FD572088-CE0D-5C42-8A07-90725E40AA80}"/>
              </a:ext>
            </a:extLst>
          </p:cNvPr>
          <p:cNvSpPr txBox="1"/>
          <p:nvPr/>
        </p:nvSpPr>
        <p:spPr>
          <a:xfrm>
            <a:off x="838200" y="5508701"/>
            <a:ext cx="10435683" cy="338554"/>
          </a:xfrm>
          <a:prstGeom prst="rect">
            <a:avLst/>
          </a:prstGeom>
          <a:noFill/>
        </p:spPr>
        <p:txBody>
          <a:bodyPr wrap="square" rtlCol="0">
            <a:spAutoFit/>
          </a:bodyPr>
          <a:lstStyle/>
          <a:p>
            <a:r>
              <a:rPr kumimoji="1" lang="zh-CN" altLang="en-US" sz="1600" dirty="0">
                <a:latin typeface="Helvetica Neue" panose="02000503000000020004" pitchFamily="2" charset="0"/>
              </a:rPr>
              <a:t>使用了两种</a:t>
            </a:r>
            <a:r>
              <a:rPr kumimoji="1" lang="en-US" altLang="zh-CN" sz="1600" dirty="0" err="1">
                <a:latin typeface="Helvetica Neue" panose="02000503000000020004" pitchFamily="2" charset="0"/>
              </a:rPr>
              <a:t>OpenIE</a:t>
            </a:r>
            <a:r>
              <a:rPr kumimoji="1" lang="zh-CN" altLang="en-US" sz="1600" dirty="0">
                <a:latin typeface="Helvetica Neue" panose="02000503000000020004" pitchFamily="2" charset="0"/>
              </a:rPr>
              <a:t>算法：</a:t>
            </a:r>
            <a:r>
              <a:rPr kumimoji="1" lang="en-US" altLang="zh-CN" sz="1600" dirty="0">
                <a:latin typeface="Helvetica Neue" panose="02000503000000020004" pitchFamily="2" charset="0"/>
              </a:rPr>
              <a:t>Reverb</a:t>
            </a:r>
            <a:r>
              <a:rPr kumimoji="1" lang="zh-CN" altLang="en-US" sz="1600" dirty="0">
                <a:latin typeface="Helvetica Neue" panose="02000503000000020004" pitchFamily="2" charset="0"/>
              </a:rPr>
              <a:t>与</a:t>
            </a:r>
            <a:r>
              <a:rPr kumimoji="1" lang="en-US" altLang="zh-CN" sz="1600" dirty="0">
                <a:latin typeface="Helvetica Neue" panose="02000503000000020004" pitchFamily="2" charset="0"/>
              </a:rPr>
              <a:t>Ceres</a:t>
            </a:r>
            <a:r>
              <a:rPr kumimoji="1" lang="zh-CN" altLang="en-US" sz="1600" dirty="0">
                <a:latin typeface="Helvetica Neue" panose="02000503000000020004" pitchFamily="2" charset="0"/>
              </a:rPr>
              <a:t>，将它们的抽取结果分别与</a:t>
            </a:r>
            <a:r>
              <a:rPr kumimoji="1" lang="en-US" altLang="zh-CN" sz="1600" dirty="0">
                <a:latin typeface="Helvetica Neue" panose="02000503000000020004" pitchFamily="2" charset="0"/>
              </a:rPr>
              <a:t>Freebase</a:t>
            </a:r>
            <a:r>
              <a:rPr kumimoji="1" lang="zh-CN" altLang="en-US" sz="1600" dirty="0">
                <a:latin typeface="Helvetica Neue" panose="02000503000000020004" pitchFamily="2" charset="0"/>
              </a:rPr>
              <a:t>与</a:t>
            </a:r>
            <a:r>
              <a:rPr kumimoji="1" lang="en-US" altLang="zh-CN" sz="1600" dirty="0">
                <a:latin typeface="Helvetica Neue" panose="02000503000000020004" pitchFamily="2" charset="0"/>
              </a:rPr>
              <a:t>IMDB</a:t>
            </a:r>
            <a:r>
              <a:rPr kumimoji="1" lang="zh-CN" altLang="en-US" sz="1600" dirty="0">
                <a:latin typeface="Helvetica Neue" panose="02000503000000020004" pitchFamily="2" charset="0"/>
              </a:rPr>
              <a:t>进行对齐作为数据源</a:t>
            </a:r>
          </a:p>
        </p:txBody>
      </p:sp>
      <p:sp>
        <p:nvSpPr>
          <p:cNvPr id="11" name="文本框 10">
            <a:extLst>
              <a:ext uri="{FF2B5EF4-FFF2-40B4-BE49-F238E27FC236}">
                <a16:creationId xmlns:a16="http://schemas.microsoft.com/office/drawing/2014/main" id="{4E40658B-B3D7-3B40-8B6F-FD4CBFB59F36}"/>
              </a:ext>
            </a:extLst>
          </p:cNvPr>
          <p:cNvSpPr txBox="1"/>
          <p:nvPr/>
        </p:nvSpPr>
        <p:spPr>
          <a:xfrm>
            <a:off x="358697" y="6323598"/>
            <a:ext cx="10268415" cy="338554"/>
          </a:xfrm>
          <a:prstGeom prst="rect">
            <a:avLst/>
          </a:prstGeom>
          <a:noFill/>
        </p:spPr>
        <p:txBody>
          <a:bodyPr wrap="square" rtlCol="0">
            <a:spAutoFit/>
          </a:bodyPr>
          <a:lstStyle/>
          <a:p>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NAACL 2019, </a:t>
            </a:r>
            <a:r>
              <a:rPr kumimoji="1" lang="en-US" altLang="zh-CN" sz="1600" dirty="0" err="1">
                <a:latin typeface="Helvetica Neue" panose="02000503000000020004" pitchFamily="2" charset="0"/>
                <a:ea typeface="Helvetica Neue" panose="02000503000000020004" pitchFamily="2" charset="0"/>
                <a:cs typeface="Helvetica Neue" panose="02000503000000020004" pitchFamily="2" charset="0"/>
              </a:rPr>
              <a:t>OpenKI</a:t>
            </a:r>
            <a:r>
              <a:rPr kumimoji="1" lang="en-US" altLang="zh-CN" sz="1600" dirty="0">
                <a:latin typeface="Helvetica Neue" panose="02000503000000020004" pitchFamily="2" charset="0"/>
                <a:ea typeface="Helvetica Neue" panose="02000503000000020004" pitchFamily="2" charset="0"/>
                <a:cs typeface="Helvetica Neue" panose="02000503000000020004" pitchFamily="2" charset="0"/>
              </a:rPr>
              <a:t>: Integrating Open Information Extraction and Knowledge Bases with Relation Inference</a:t>
            </a:r>
            <a:endParaRPr kumimoji="1" lang="zh-CN" altLang="en-US" sz="1600" dirty="0">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84130289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1707</TotalTime>
  <Words>1820</Words>
  <Application>Microsoft Macintosh PowerPoint</Application>
  <PresentationFormat>宽屏</PresentationFormat>
  <Paragraphs>177</Paragraphs>
  <Slides>28</Slides>
  <Notes>18</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28</vt:i4>
      </vt:variant>
    </vt:vector>
  </HeadingPairs>
  <TitlesOfParts>
    <vt:vector size="34" baseType="lpstr">
      <vt:lpstr>等线</vt:lpstr>
      <vt:lpstr>等线 Light</vt:lpstr>
      <vt:lpstr>Arial</vt:lpstr>
      <vt:lpstr>Cambria Math</vt:lpstr>
      <vt:lpstr>Helvetica Neue</vt:lpstr>
      <vt:lpstr>Office 主题​​</vt:lpstr>
      <vt:lpstr>Relation Integration for OpenIE</vt:lpstr>
      <vt:lpstr>Task</vt:lpstr>
      <vt:lpstr>Outline</vt:lpstr>
      <vt:lpstr>A Basic Method</vt:lpstr>
      <vt:lpstr>A Basic Method</vt:lpstr>
      <vt:lpstr>Neighborhood Embedding</vt:lpstr>
      <vt:lpstr>Neighborhood Embedding</vt:lpstr>
      <vt:lpstr>Neighborhood Embedding</vt:lpstr>
      <vt:lpstr>Neighborhood Embedding</vt:lpstr>
      <vt:lpstr>Neighborhood Embedding</vt:lpstr>
      <vt:lpstr>Utilizing Context Words</vt:lpstr>
      <vt:lpstr>Utilizing Context Words</vt:lpstr>
      <vt:lpstr>Utilizing Context Words</vt:lpstr>
      <vt:lpstr>Utilizing Context Words</vt:lpstr>
      <vt:lpstr>Collective Method</vt:lpstr>
      <vt:lpstr>Collective Method</vt:lpstr>
      <vt:lpstr>Collective Method</vt:lpstr>
      <vt:lpstr>Collective Method</vt:lpstr>
      <vt:lpstr>Collective Method</vt:lpstr>
      <vt:lpstr>Collective Method</vt:lpstr>
      <vt:lpstr>Collective Method</vt:lpstr>
      <vt:lpstr>A Case Study</vt:lpstr>
      <vt:lpstr>A Case Study</vt:lpstr>
      <vt:lpstr>A Case Study</vt:lpstr>
      <vt:lpstr>A Case Study</vt:lpstr>
      <vt:lpstr>A Case Study</vt:lpstr>
      <vt:lpstr>Future Work</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Relation Integration for OpenIE</dc:title>
  <dc:creator>wu ping</dc:creator>
  <cp:lastModifiedBy>wu ping</cp:lastModifiedBy>
  <cp:revision>17</cp:revision>
  <dcterms:created xsi:type="dcterms:W3CDTF">2021-12-25T12:13:33Z</dcterms:created>
  <dcterms:modified xsi:type="dcterms:W3CDTF">2021-12-26T16:44:23Z</dcterms:modified>
</cp:coreProperties>
</file>

<file path=docProps/thumbnail.jpeg>
</file>